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1" r:id="rId2"/>
    <p:sldId id="259" r:id="rId3"/>
    <p:sldId id="262" r:id="rId4"/>
    <p:sldId id="264" r:id="rId5"/>
    <p:sldId id="267" r:id="rId6"/>
    <p:sldId id="269" r:id="rId7"/>
    <p:sldId id="270" r:id="rId8"/>
    <p:sldId id="271" r:id="rId9"/>
    <p:sldId id="273" r:id="rId10"/>
    <p:sldId id="275" r:id="rId11"/>
    <p:sldId id="278" r:id="rId12"/>
    <p:sldId id="279" r:id="rId13"/>
    <p:sldId id="284" r:id="rId14"/>
    <p:sldId id="286" r:id="rId15"/>
    <p:sldId id="290"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91D06-75D1-45A0-B8A8-7E54A0C06976}" type="datetimeFigureOut">
              <a:rPr lang="vi-VN" smtClean="0"/>
              <a:t>30/09/2023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5FF296-2CE3-451C-9CA2-5EA1951E5370}" type="slidenum">
              <a:rPr lang="vi-VN" smtClean="0"/>
              <a:t>‹#›</a:t>
            </a:fld>
            <a:endParaRPr lang="vi-VN"/>
          </a:p>
        </p:txBody>
      </p:sp>
    </p:spTree>
    <p:extLst>
      <p:ext uri="{BB962C8B-B14F-4D97-AF65-F5344CB8AC3E}">
        <p14:creationId xmlns:p14="http://schemas.microsoft.com/office/powerpoint/2010/main" val="3984120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9D957DA-6244-4967-A459-3ED206733BD8}" type="slidenum">
              <a:rPr lang="zh-CN" altLang="en-US" smtClean="0"/>
              <a:t>2</a:t>
            </a:fld>
            <a:endParaRPr lang="zh-CN" altLang="en-US"/>
          </a:p>
        </p:txBody>
      </p:sp>
    </p:spTree>
    <p:extLst>
      <p:ext uri="{BB962C8B-B14F-4D97-AF65-F5344CB8AC3E}">
        <p14:creationId xmlns:p14="http://schemas.microsoft.com/office/powerpoint/2010/main" val="2479226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6</a:t>
            </a:fld>
            <a:endParaRPr lang="zh-CN" altLang="en-US"/>
          </a:p>
        </p:txBody>
      </p:sp>
    </p:spTree>
    <p:extLst>
      <p:ext uri="{BB962C8B-B14F-4D97-AF65-F5344CB8AC3E}">
        <p14:creationId xmlns:p14="http://schemas.microsoft.com/office/powerpoint/2010/main" val="4185499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9</a:t>
            </a:fld>
            <a:endParaRPr lang="zh-CN" altLang="en-US"/>
          </a:p>
        </p:txBody>
      </p:sp>
    </p:spTree>
    <p:extLst>
      <p:ext uri="{BB962C8B-B14F-4D97-AF65-F5344CB8AC3E}">
        <p14:creationId xmlns:p14="http://schemas.microsoft.com/office/powerpoint/2010/main" val="317733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10</a:t>
            </a:fld>
            <a:endParaRPr lang="zh-CN" altLang="en-US"/>
          </a:p>
        </p:txBody>
      </p:sp>
    </p:spTree>
    <p:extLst>
      <p:ext uri="{BB962C8B-B14F-4D97-AF65-F5344CB8AC3E}">
        <p14:creationId xmlns:p14="http://schemas.microsoft.com/office/powerpoint/2010/main" val="36653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11</a:t>
            </a:fld>
            <a:endParaRPr lang="zh-CN" altLang="en-US"/>
          </a:p>
        </p:txBody>
      </p:sp>
    </p:spTree>
    <p:extLst>
      <p:ext uri="{BB962C8B-B14F-4D97-AF65-F5344CB8AC3E}">
        <p14:creationId xmlns:p14="http://schemas.microsoft.com/office/powerpoint/2010/main" val="514200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12</a:t>
            </a:fld>
            <a:endParaRPr lang="zh-CN" altLang="en-US"/>
          </a:p>
        </p:txBody>
      </p:sp>
    </p:spTree>
    <p:extLst>
      <p:ext uri="{BB962C8B-B14F-4D97-AF65-F5344CB8AC3E}">
        <p14:creationId xmlns:p14="http://schemas.microsoft.com/office/powerpoint/2010/main" val="2388541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13</a:t>
            </a:fld>
            <a:endParaRPr lang="zh-CN" altLang="en-US"/>
          </a:p>
        </p:txBody>
      </p:sp>
    </p:spTree>
    <p:extLst>
      <p:ext uri="{BB962C8B-B14F-4D97-AF65-F5344CB8AC3E}">
        <p14:creationId xmlns:p14="http://schemas.microsoft.com/office/powerpoint/2010/main" val="3000025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9D957DA-6244-4967-A459-3ED206733BD8}" type="slidenum">
              <a:rPr lang="zh-CN" altLang="en-US" smtClean="0"/>
              <a:t>15</a:t>
            </a:fld>
            <a:endParaRPr lang="zh-CN" altLang="en-US"/>
          </a:p>
        </p:txBody>
      </p:sp>
    </p:spTree>
    <p:extLst>
      <p:ext uri="{BB962C8B-B14F-4D97-AF65-F5344CB8AC3E}">
        <p14:creationId xmlns:p14="http://schemas.microsoft.com/office/powerpoint/2010/main" val="422399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77DDA0EA-42A8-4E75-BD3F-CBBDA81FB6B7}" type="datetimeFigureOut">
              <a:rPr lang="vi-VN" smtClean="0"/>
              <a:t>30/09/2023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C037DB6-D4B3-43E8-8F09-B72AA11BF198}" type="slidenum">
              <a:rPr lang="vi-VN" smtClean="0"/>
              <a:t>‹#›</a:t>
            </a:fld>
            <a:endParaRPr lang="vi-VN"/>
          </a:p>
        </p:txBody>
      </p:sp>
    </p:spTree>
    <p:extLst>
      <p:ext uri="{BB962C8B-B14F-4D97-AF65-F5344CB8AC3E}">
        <p14:creationId xmlns:p14="http://schemas.microsoft.com/office/powerpoint/2010/main" val="67370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7DDA0EA-42A8-4E75-BD3F-CBBDA81FB6B7}" type="datetimeFigureOut">
              <a:rPr lang="vi-VN" smtClean="0"/>
              <a:t>30/09/2023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C037DB6-D4B3-43E8-8F09-B72AA11BF198}" type="slidenum">
              <a:rPr lang="vi-VN" smtClean="0"/>
              <a:t>‹#›</a:t>
            </a:fld>
            <a:endParaRPr lang="vi-VN"/>
          </a:p>
        </p:txBody>
      </p:sp>
    </p:spTree>
    <p:extLst>
      <p:ext uri="{BB962C8B-B14F-4D97-AF65-F5344CB8AC3E}">
        <p14:creationId xmlns:p14="http://schemas.microsoft.com/office/powerpoint/2010/main" val="340048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7DDA0EA-42A8-4E75-BD3F-CBBDA81FB6B7}" type="datetimeFigureOut">
              <a:rPr lang="vi-VN" smtClean="0"/>
              <a:t>30/09/2023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C037DB6-D4B3-43E8-8F09-B72AA11BF198}" type="slidenum">
              <a:rPr lang="vi-VN" smtClean="0"/>
              <a:t>‹#›</a:t>
            </a:fld>
            <a:endParaRPr lang="vi-VN"/>
          </a:p>
        </p:txBody>
      </p:sp>
    </p:spTree>
    <p:extLst>
      <p:ext uri="{BB962C8B-B14F-4D97-AF65-F5344CB8AC3E}">
        <p14:creationId xmlns:p14="http://schemas.microsoft.com/office/powerpoint/2010/main" val="3485400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4"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18" y="1945484"/>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0" y="3865196"/>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88"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89" y="2982823"/>
            <a:ext cx="566537" cy="668064"/>
          </a:xfrm>
          <a:prstGeom prst="rect">
            <a:avLst/>
          </a:prstGeom>
        </p:spPr>
      </p:pic>
    </p:spTree>
    <p:extLst>
      <p:ext uri="{BB962C8B-B14F-4D97-AF65-F5344CB8AC3E}">
        <p14:creationId xmlns:p14="http://schemas.microsoft.com/office/powerpoint/2010/main" val="1379990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7DDA0EA-42A8-4E75-BD3F-CBBDA81FB6B7}" type="datetimeFigureOut">
              <a:rPr lang="vi-VN" smtClean="0"/>
              <a:t>30/09/2023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C037DB6-D4B3-43E8-8F09-B72AA11BF198}" type="slidenum">
              <a:rPr lang="vi-VN" smtClean="0"/>
              <a:t>‹#›</a:t>
            </a:fld>
            <a:endParaRPr lang="vi-VN"/>
          </a:p>
        </p:txBody>
      </p:sp>
    </p:spTree>
    <p:extLst>
      <p:ext uri="{BB962C8B-B14F-4D97-AF65-F5344CB8AC3E}">
        <p14:creationId xmlns:p14="http://schemas.microsoft.com/office/powerpoint/2010/main" val="381040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DDA0EA-42A8-4E75-BD3F-CBBDA81FB6B7}" type="datetimeFigureOut">
              <a:rPr lang="vi-VN" smtClean="0"/>
              <a:t>30/09/2023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C037DB6-D4B3-43E8-8F09-B72AA11BF198}" type="slidenum">
              <a:rPr lang="vi-VN" smtClean="0"/>
              <a:t>‹#›</a:t>
            </a:fld>
            <a:endParaRPr lang="vi-VN"/>
          </a:p>
        </p:txBody>
      </p:sp>
    </p:spTree>
    <p:extLst>
      <p:ext uri="{BB962C8B-B14F-4D97-AF65-F5344CB8AC3E}">
        <p14:creationId xmlns:p14="http://schemas.microsoft.com/office/powerpoint/2010/main" val="210462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77DDA0EA-42A8-4E75-BD3F-CBBDA81FB6B7}" type="datetimeFigureOut">
              <a:rPr lang="vi-VN" smtClean="0"/>
              <a:t>30/09/2023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C037DB6-D4B3-43E8-8F09-B72AA11BF198}" type="slidenum">
              <a:rPr lang="vi-VN" smtClean="0"/>
              <a:t>‹#›</a:t>
            </a:fld>
            <a:endParaRPr lang="vi-VN"/>
          </a:p>
        </p:txBody>
      </p:sp>
    </p:spTree>
    <p:extLst>
      <p:ext uri="{BB962C8B-B14F-4D97-AF65-F5344CB8AC3E}">
        <p14:creationId xmlns:p14="http://schemas.microsoft.com/office/powerpoint/2010/main" val="338360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77DDA0EA-42A8-4E75-BD3F-CBBDA81FB6B7}" type="datetimeFigureOut">
              <a:rPr lang="vi-VN" smtClean="0"/>
              <a:t>30/09/2023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C037DB6-D4B3-43E8-8F09-B72AA11BF198}" type="slidenum">
              <a:rPr lang="vi-VN" smtClean="0"/>
              <a:t>‹#›</a:t>
            </a:fld>
            <a:endParaRPr lang="vi-VN"/>
          </a:p>
        </p:txBody>
      </p:sp>
    </p:spTree>
    <p:extLst>
      <p:ext uri="{BB962C8B-B14F-4D97-AF65-F5344CB8AC3E}">
        <p14:creationId xmlns:p14="http://schemas.microsoft.com/office/powerpoint/2010/main" val="34925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77DDA0EA-42A8-4E75-BD3F-CBBDA81FB6B7}" type="datetimeFigureOut">
              <a:rPr lang="vi-VN" smtClean="0"/>
              <a:t>30/09/2023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C037DB6-D4B3-43E8-8F09-B72AA11BF198}" type="slidenum">
              <a:rPr lang="vi-VN" smtClean="0"/>
              <a:t>‹#›</a:t>
            </a:fld>
            <a:endParaRPr lang="vi-VN"/>
          </a:p>
        </p:txBody>
      </p:sp>
    </p:spTree>
    <p:extLst>
      <p:ext uri="{BB962C8B-B14F-4D97-AF65-F5344CB8AC3E}">
        <p14:creationId xmlns:p14="http://schemas.microsoft.com/office/powerpoint/2010/main" val="145382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DA0EA-42A8-4E75-BD3F-CBBDA81FB6B7}" type="datetimeFigureOut">
              <a:rPr lang="vi-VN" smtClean="0"/>
              <a:t>30/09/2023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C037DB6-D4B3-43E8-8F09-B72AA11BF198}" type="slidenum">
              <a:rPr lang="vi-VN" smtClean="0"/>
              <a:t>‹#›</a:t>
            </a:fld>
            <a:endParaRPr lang="vi-VN"/>
          </a:p>
        </p:txBody>
      </p:sp>
    </p:spTree>
    <p:extLst>
      <p:ext uri="{BB962C8B-B14F-4D97-AF65-F5344CB8AC3E}">
        <p14:creationId xmlns:p14="http://schemas.microsoft.com/office/powerpoint/2010/main" val="55407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DDA0EA-42A8-4E75-BD3F-CBBDA81FB6B7}" type="datetimeFigureOut">
              <a:rPr lang="vi-VN" smtClean="0"/>
              <a:t>30/09/2023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C037DB6-D4B3-43E8-8F09-B72AA11BF198}" type="slidenum">
              <a:rPr lang="vi-VN" smtClean="0"/>
              <a:t>‹#›</a:t>
            </a:fld>
            <a:endParaRPr lang="vi-VN"/>
          </a:p>
        </p:txBody>
      </p:sp>
    </p:spTree>
    <p:extLst>
      <p:ext uri="{BB962C8B-B14F-4D97-AF65-F5344CB8AC3E}">
        <p14:creationId xmlns:p14="http://schemas.microsoft.com/office/powerpoint/2010/main" val="414961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DDA0EA-42A8-4E75-BD3F-CBBDA81FB6B7}" type="datetimeFigureOut">
              <a:rPr lang="vi-VN" smtClean="0"/>
              <a:t>30/09/2023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C037DB6-D4B3-43E8-8F09-B72AA11BF198}" type="slidenum">
              <a:rPr lang="vi-VN" smtClean="0"/>
              <a:t>‹#›</a:t>
            </a:fld>
            <a:endParaRPr lang="vi-VN"/>
          </a:p>
        </p:txBody>
      </p:sp>
    </p:spTree>
    <p:extLst>
      <p:ext uri="{BB962C8B-B14F-4D97-AF65-F5344CB8AC3E}">
        <p14:creationId xmlns:p14="http://schemas.microsoft.com/office/powerpoint/2010/main" val="188886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DA0EA-42A8-4E75-BD3F-CBBDA81FB6B7}" type="datetimeFigureOut">
              <a:rPr lang="vi-VN" smtClean="0"/>
              <a:t>30/09/2023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37DB6-D4B3-43E8-8F09-B72AA11BF198}" type="slidenum">
              <a:rPr lang="vi-VN" smtClean="0"/>
              <a:t>‹#›</a:t>
            </a:fld>
            <a:endParaRPr lang="vi-VN"/>
          </a:p>
        </p:txBody>
      </p:sp>
    </p:spTree>
    <p:extLst>
      <p:ext uri="{BB962C8B-B14F-4D97-AF65-F5344CB8AC3E}">
        <p14:creationId xmlns:p14="http://schemas.microsoft.com/office/powerpoint/2010/main" val="3540039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hyperlink" Target="https://www.freeppt7.com/" TargetMode="External"/><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hyperlink" Target="https://www.freeppt7.com/" TargetMode="External"/><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nhandan.vn/"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5"/>
          <p:cNvSpPr txBox="1">
            <a:spLocks noChangeArrowheads="1"/>
          </p:cNvSpPr>
          <p:nvPr/>
        </p:nvSpPr>
        <p:spPr bwMode="auto">
          <a:xfrm>
            <a:off x="1588" y="1588"/>
            <a:ext cx="35956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100" b="1">
                <a:solidFill>
                  <a:srgbClr val="C00000"/>
                </a:solidFill>
                <a:latin typeface="Times New Roman" panose="02020603050405020304" pitchFamily="18" charset="0"/>
                <a:cs typeface="Times New Roman" panose="02020603050405020304" pitchFamily="18" charset="0"/>
              </a:rPr>
              <a:t>Tr</a:t>
            </a:r>
            <a:r>
              <a:rPr lang="vi-VN" altLang="en-US" sz="2100" b="1">
                <a:solidFill>
                  <a:srgbClr val="C00000"/>
                </a:solidFill>
                <a:latin typeface="Times New Roman" panose="02020603050405020304" pitchFamily="18" charset="0"/>
                <a:cs typeface="Times New Roman" panose="02020603050405020304" pitchFamily="18" charset="0"/>
              </a:rPr>
              <a:t>ư</a:t>
            </a:r>
            <a:r>
              <a:rPr lang="en-US" altLang="en-US" sz="2100" b="1">
                <a:solidFill>
                  <a:srgbClr val="C00000"/>
                </a:solidFill>
                <a:latin typeface="Times New Roman" panose="02020603050405020304" pitchFamily="18" charset="0"/>
                <a:cs typeface="Times New Roman" panose="02020603050405020304" pitchFamily="18" charset="0"/>
              </a:rPr>
              <a:t>ờng: THCS Bình Khánh</a:t>
            </a:r>
          </a:p>
          <a:p>
            <a:pPr>
              <a:lnSpc>
                <a:spcPct val="100000"/>
              </a:lnSpc>
              <a:spcBef>
                <a:spcPct val="0"/>
              </a:spcBef>
              <a:buFontTx/>
              <a:buNone/>
            </a:pPr>
            <a:r>
              <a:rPr lang="en-US" altLang="en-US" sz="2100" b="1">
                <a:solidFill>
                  <a:srgbClr val="C00000"/>
                </a:solidFill>
                <a:latin typeface="Times New Roman" panose="02020603050405020304" pitchFamily="18" charset="0"/>
                <a:cs typeface="Times New Roman" panose="02020603050405020304" pitchFamily="18" charset="0"/>
              </a:rPr>
              <a:t>Tổ: Ngữ văn</a:t>
            </a:r>
          </a:p>
        </p:txBody>
      </p:sp>
    </p:spTree>
    <p:extLst>
      <p:ext uri="{BB962C8B-B14F-4D97-AF65-F5344CB8AC3E}">
        <p14:creationId xmlns:p14="http://schemas.microsoft.com/office/powerpoint/2010/main" val="1465569180"/>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a16="http://schemas.microsoft.com/office/drawing/2014/main"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id="{D339DB1B-A580-403B-9A8C-9CC08B1F0424}"/>
              </a:ext>
            </a:extLst>
          </p:cNvPr>
          <p:cNvGrpSpPr/>
          <p:nvPr/>
        </p:nvGrpSpPr>
        <p:grpSpPr>
          <a:xfrm>
            <a:off x="0" y="-3208"/>
            <a:ext cx="2752928" cy="6912008"/>
            <a:chOff x="-1" y="-3208"/>
            <a:chExt cx="5399114" cy="6912008"/>
          </a:xfrm>
        </p:grpSpPr>
        <p:pic>
          <p:nvPicPr>
            <p:cNvPr id="12" name="图片 11">
              <a:extLst>
                <a:ext uri="{FF2B5EF4-FFF2-40B4-BE49-F238E27FC236}">
                  <a16:creationId xmlns:a16="http://schemas.microsoft.com/office/drawing/2014/main"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20" name="图片 19">
              <a:extLst>
                <a:ext uri="{FF2B5EF4-FFF2-40B4-BE49-F238E27FC236}">
                  <a16:creationId xmlns:a16="http://schemas.microsoft.com/office/drawing/2014/main"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graphicFrame>
        <p:nvGraphicFramePr>
          <p:cNvPr id="2" name="Table 1">
            <a:extLst>
              <a:ext uri="{FF2B5EF4-FFF2-40B4-BE49-F238E27FC236}">
                <a16:creationId xmlns:a16="http://schemas.microsoft.com/office/drawing/2014/main" id="{2B306AA4-4D93-AE18-E1FF-0F1C8716351A}"/>
              </a:ext>
            </a:extLst>
          </p:cNvPr>
          <p:cNvGraphicFramePr>
            <a:graphicFrameLocks noGrp="1"/>
          </p:cNvGraphicFramePr>
          <p:nvPr>
            <p:extLst/>
          </p:nvPr>
        </p:nvGraphicFramePr>
        <p:xfrm>
          <a:off x="1016541" y="1568080"/>
          <a:ext cx="10632331" cy="4659762"/>
        </p:xfrm>
        <a:graphic>
          <a:graphicData uri="http://schemas.openxmlformats.org/drawingml/2006/table">
            <a:tbl>
              <a:tblPr firstRow="1" firstCol="1" lastRow="1" lastCol="1" bandRow="1" bandCol="1">
                <a:tableStyleId>{5C22544A-7EE6-4342-B048-85BDC9FD1C3A}</a:tableStyleId>
              </a:tblPr>
              <a:tblGrid>
                <a:gridCol w="3956702">
                  <a:extLst>
                    <a:ext uri="{9D8B030D-6E8A-4147-A177-3AD203B41FA5}">
                      <a16:colId xmlns:a16="http://schemas.microsoft.com/office/drawing/2014/main" val="1758414930"/>
                    </a:ext>
                  </a:extLst>
                </a:gridCol>
                <a:gridCol w="3080524">
                  <a:extLst>
                    <a:ext uri="{9D8B030D-6E8A-4147-A177-3AD203B41FA5}">
                      <a16:colId xmlns:a16="http://schemas.microsoft.com/office/drawing/2014/main" val="3848574081"/>
                    </a:ext>
                  </a:extLst>
                </a:gridCol>
                <a:gridCol w="3595105">
                  <a:extLst>
                    <a:ext uri="{9D8B030D-6E8A-4147-A177-3AD203B41FA5}">
                      <a16:colId xmlns:a16="http://schemas.microsoft.com/office/drawing/2014/main" val="3241144458"/>
                    </a:ext>
                  </a:extLst>
                </a:gridCol>
              </a:tblGrid>
              <a:tr h="605090">
                <a:tc gridSpan="3">
                  <a:txBody>
                    <a:bodyPr/>
                    <a:lstStyle/>
                    <a:p>
                      <a:pPr marL="139065" marR="130810" algn="ctr">
                        <a:spcBef>
                          <a:spcPts val="520"/>
                        </a:spcBef>
                        <a:spcAft>
                          <a:spcPts val="0"/>
                        </a:spcAft>
                      </a:pPr>
                      <a:r>
                        <a:rPr lang="vi-VN" sz="2800" dirty="0">
                          <a:solidFill>
                            <a:srgbClr val="3333FF"/>
                          </a:solidFill>
                          <a:effectLst/>
                          <a:latin typeface="Times New Roman" panose="02020603050405020304" pitchFamily="18" charset="0"/>
                          <a:cs typeface="Times New Roman" panose="02020603050405020304" pitchFamily="18" charset="0"/>
                        </a:rPr>
                        <a:t>PHIẾU HỌC TẬP SỐ 2</a:t>
                      </a:r>
                      <a:endParaRPr lang="en-US" sz="2000"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54537115"/>
                  </a:ext>
                </a:extLst>
              </a:tr>
              <a:tr h="1621380">
                <a:tc>
                  <a:txBody>
                    <a:bodyPr/>
                    <a:lstStyle/>
                    <a:p>
                      <a:pPr marL="87630" marR="77470" algn="ctr">
                        <a:lnSpc>
                          <a:spcPct val="115000"/>
                        </a:lnSpc>
                        <a:spcBef>
                          <a:spcPts val="525"/>
                        </a:spcBef>
                        <a:spcAft>
                          <a:spcPts val="0"/>
                        </a:spcAft>
                      </a:pPr>
                      <a:r>
                        <a:rPr lang="vi-VN" sz="2800" b="1" spc="-5" dirty="0">
                          <a:solidFill>
                            <a:srgbClr val="3333FF"/>
                          </a:solidFill>
                          <a:effectLst/>
                          <a:latin typeface="Times New Roman" panose="02020603050405020304" pitchFamily="18" charset="0"/>
                          <a:cs typeface="Times New Roman" panose="02020603050405020304" pitchFamily="18" charset="0"/>
                        </a:rPr>
                        <a:t>Cấu</a:t>
                      </a:r>
                      <a:r>
                        <a:rPr lang="vi-VN" sz="2800" b="1" spc="-75" dirty="0">
                          <a:solidFill>
                            <a:srgbClr val="3333FF"/>
                          </a:solidFill>
                          <a:effectLst/>
                          <a:latin typeface="Times New Roman" panose="02020603050405020304" pitchFamily="18" charset="0"/>
                          <a:cs typeface="Times New Roman" panose="02020603050405020304" pitchFamily="18" charset="0"/>
                        </a:rPr>
                        <a:t> </a:t>
                      </a:r>
                      <a:r>
                        <a:rPr lang="vi-VN" sz="2800" b="1" spc="-5" dirty="0">
                          <a:solidFill>
                            <a:srgbClr val="3333FF"/>
                          </a:solidFill>
                          <a:effectLst/>
                          <a:latin typeface="Times New Roman" panose="02020603050405020304" pitchFamily="18" charset="0"/>
                          <a:cs typeface="Times New Roman" panose="02020603050405020304" pitchFamily="18" charset="0"/>
                        </a:rPr>
                        <a:t>trúc</a:t>
                      </a:r>
                      <a:r>
                        <a:rPr lang="vi-VN" sz="2800" b="1" spc="-70" dirty="0">
                          <a:solidFill>
                            <a:srgbClr val="3333FF"/>
                          </a:solidFill>
                          <a:effectLst/>
                          <a:latin typeface="Times New Roman" panose="02020603050405020304" pitchFamily="18" charset="0"/>
                          <a:cs typeface="Times New Roman" panose="02020603050405020304" pitchFamily="18" charset="0"/>
                        </a:rPr>
                        <a:t> </a:t>
                      </a:r>
                      <a:r>
                        <a:rPr lang="vi-VN" sz="2800" b="1" spc="-5" dirty="0">
                          <a:solidFill>
                            <a:srgbClr val="3333FF"/>
                          </a:solidFill>
                          <a:effectLst/>
                          <a:latin typeface="Times New Roman" panose="02020603050405020304" pitchFamily="18" charset="0"/>
                          <a:cs typeface="Times New Roman" panose="02020603050405020304" pitchFamily="18" charset="0"/>
                        </a:rPr>
                        <a:t>của</a:t>
                      </a:r>
                      <a:r>
                        <a:rPr lang="vi-VN" sz="2800" b="1" spc="-115" dirty="0">
                          <a:solidFill>
                            <a:srgbClr val="3333FF"/>
                          </a:solidFill>
                          <a:effectLst/>
                          <a:latin typeface="Times New Roman" panose="02020603050405020304" pitchFamily="18" charset="0"/>
                          <a:cs typeface="Times New Roman" panose="02020603050405020304" pitchFamily="18" charset="0"/>
                        </a:rPr>
                        <a:t> </a:t>
                      </a:r>
                      <a:r>
                        <a:rPr lang="vi-VN" sz="2800" b="1" spc="-5" dirty="0">
                          <a:solidFill>
                            <a:srgbClr val="3333FF"/>
                          </a:solidFill>
                          <a:effectLst/>
                          <a:latin typeface="Times New Roman" panose="02020603050405020304" pitchFamily="18" charset="0"/>
                          <a:cs typeface="Times New Roman" panose="02020603050405020304" pitchFamily="18" charset="0"/>
                        </a:rPr>
                        <a:t>VB</a:t>
                      </a:r>
                      <a:r>
                        <a:rPr lang="vi-VN" sz="2800" b="1" spc="-70" dirty="0">
                          <a:solidFill>
                            <a:srgbClr val="3333FF"/>
                          </a:solidFill>
                          <a:effectLst/>
                          <a:latin typeface="Times New Roman" panose="02020603050405020304" pitchFamily="18" charset="0"/>
                          <a:cs typeface="Times New Roman" panose="02020603050405020304" pitchFamily="18" charset="0"/>
                        </a:rPr>
                        <a:t> </a:t>
                      </a:r>
                      <a:r>
                        <a:rPr lang="vi-VN" sz="2800" b="1" spc="-5" dirty="0">
                          <a:solidFill>
                            <a:srgbClr val="3333FF"/>
                          </a:solidFill>
                          <a:effectLst/>
                          <a:latin typeface="Times New Roman" panose="02020603050405020304" pitchFamily="18" charset="0"/>
                          <a:cs typeface="Times New Roman" panose="02020603050405020304" pitchFamily="18" charset="0"/>
                        </a:rPr>
                        <a:t>thông</a:t>
                      </a:r>
                      <a:r>
                        <a:rPr lang="vi-VN" sz="2800" b="1" spc="-75"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tin</a:t>
                      </a:r>
                      <a:r>
                        <a:rPr lang="vi-VN" sz="2800" b="1" spc="-70" dirty="0">
                          <a:solidFill>
                            <a:srgbClr val="3333FF"/>
                          </a:solidFill>
                          <a:effectLst/>
                          <a:latin typeface="Times New Roman" panose="02020603050405020304" pitchFamily="18" charset="0"/>
                          <a:cs typeface="Times New Roman" panose="02020603050405020304" pitchFamily="18" charset="0"/>
                        </a:rPr>
                        <a:t> giải thích một hiện tượng tự nhiên</a:t>
                      </a:r>
                      <a:endParaRPr lang="en-US" sz="2000" b="1" dirty="0">
                        <a:solidFill>
                          <a:srgbClr val="3333FF"/>
                        </a:solidFill>
                        <a:effectLst/>
                        <a:latin typeface="Times New Roman" panose="02020603050405020304" pitchFamily="18" charset="0"/>
                        <a:cs typeface="Times New Roman" panose="02020603050405020304" pitchFamily="18" charset="0"/>
                      </a:endParaRPr>
                    </a:p>
                    <a:p>
                      <a:pPr marL="86360" marR="77470" algn="ctr">
                        <a:spcBef>
                          <a:spcPts val="5"/>
                        </a:spcBef>
                        <a:spcAft>
                          <a:spcPts val="0"/>
                        </a:spcAft>
                      </a:pPr>
                      <a:r>
                        <a:rPr lang="vi-VN" sz="2800" b="1" dirty="0">
                          <a:solidFill>
                            <a:srgbClr val="3333FF"/>
                          </a:solidFill>
                          <a:effectLst/>
                          <a:latin typeface="Times New Roman" panose="02020603050405020304" pitchFamily="18" charset="0"/>
                          <a:cs typeface="Times New Roman" panose="02020603050405020304" pitchFamily="18" charset="0"/>
                        </a:rPr>
                        <a:t>(1)</a:t>
                      </a:r>
                      <a:endParaRPr lang="en-US" sz="2000" b="1"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1315" marR="0" indent="-257175" algn="ctr">
                        <a:lnSpc>
                          <a:spcPct val="115000"/>
                        </a:lnSpc>
                        <a:spcBef>
                          <a:spcPts val="520"/>
                        </a:spcBef>
                        <a:spcAft>
                          <a:spcPts val="0"/>
                        </a:spcAft>
                      </a:pPr>
                      <a:r>
                        <a:rPr lang="vi-VN" sz="2800" b="1" dirty="0">
                          <a:solidFill>
                            <a:srgbClr val="3333FF"/>
                          </a:solidFill>
                          <a:effectLst/>
                          <a:latin typeface="Times New Roman" panose="02020603050405020304" pitchFamily="18" charset="0"/>
                          <a:cs typeface="Times New Roman" panose="02020603050405020304" pitchFamily="18" charset="0"/>
                        </a:rPr>
                        <a:t>Chứcnăng</a:t>
                      </a:r>
                      <a:r>
                        <a:rPr lang="vi-VN" sz="2800" b="1" spc="-285"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(2)</a:t>
                      </a:r>
                      <a:endParaRPr lang="en-US" sz="2000" b="1"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9065" marR="130810" algn="ctr">
                        <a:spcBef>
                          <a:spcPts val="520"/>
                        </a:spcBef>
                        <a:spcAft>
                          <a:spcPts val="0"/>
                        </a:spcAft>
                      </a:pPr>
                      <a:r>
                        <a:rPr lang="vi-VN" sz="2800" b="1" dirty="0">
                          <a:solidFill>
                            <a:srgbClr val="3333FF"/>
                          </a:solidFill>
                          <a:effectLst/>
                          <a:latin typeface="Times New Roman" panose="02020603050405020304" pitchFamily="18" charset="0"/>
                          <a:cs typeface="Times New Roman" panose="02020603050405020304" pitchFamily="18" charset="0"/>
                        </a:rPr>
                        <a:t>Cấu</a:t>
                      </a:r>
                      <a:r>
                        <a:rPr lang="vi-VN" sz="2800" b="1" spc="15"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trúc</a:t>
                      </a:r>
                      <a:r>
                        <a:rPr lang="vi-VN" sz="2800" b="1" spc="20"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của</a:t>
                      </a:r>
                      <a:r>
                        <a:rPr lang="vi-VN" sz="2800" b="1" spc="-45"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VB</a:t>
                      </a:r>
                      <a:endParaRPr lang="en-US" sz="2000" b="1" dirty="0">
                        <a:solidFill>
                          <a:srgbClr val="3333FF"/>
                        </a:solidFill>
                        <a:effectLst/>
                        <a:latin typeface="Times New Roman" panose="02020603050405020304" pitchFamily="18" charset="0"/>
                        <a:cs typeface="Times New Roman" panose="02020603050405020304" pitchFamily="18" charset="0"/>
                      </a:endParaRPr>
                    </a:p>
                    <a:p>
                      <a:pPr marL="139065" marR="130810" algn="ctr">
                        <a:spcBef>
                          <a:spcPts val="285"/>
                        </a:spcBef>
                        <a:spcAft>
                          <a:spcPts val="0"/>
                        </a:spcAft>
                      </a:pPr>
                      <a:r>
                        <a:rPr lang="vi-VN" sz="2800" b="1" dirty="0">
                          <a:solidFill>
                            <a:srgbClr val="3333FF"/>
                          </a:solidFill>
                          <a:effectLst/>
                          <a:latin typeface="Times New Roman" panose="02020603050405020304" pitchFamily="18" charset="0"/>
                          <a:cs typeface="Times New Roman" panose="02020603050405020304" pitchFamily="18" charset="0"/>
                        </a:rPr>
                        <a:t>Bạn</a:t>
                      </a:r>
                      <a:r>
                        <a:rPr lang="vi-VN" sz="2800" b="1" spc="-60"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đã</a:t>
                      </a:r>
                      <a:r>
                        <a:rPr lang="vi-VN" sz="2800" b="1" spc="-60"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biết</a:t>
                      </a:r>
                      <a:r>
                        <a:rPr lang="vi-VN" sz="2800" b="1" spc="-60"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gì</a:t>
                      </a:r>
                      <a:r>
                        <a:rPr lang="vi-VN" sz="2800" b="1" spc="-60"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về</a:t>
                      </a:r>
                      <a:r>
                        <a:rPr lang="vi-VN" sz="2800" b="1" spc="-60"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sóng</a:t>
                      </a:r>
                      <a:r>
                        <a:rPr lang="vi-VN" sz="2800" b="1" spc="-55" dirty="0">
                          <a:solidFill>
                            <a:srgbClr val="3333FF"/>
                          </a:solidFill>
                          <a:effectLst/>
                          <a:latin typeface="Times New Roman" panose="02020603050405020304" pitchFamily="18" charset="0"/>
                          <a:cs typeface="Times New Roman" panose="02020603050405020304" pitchFamily="18" charset="0"/>
                        </a:rPr>
                        <a:t> </a:t>
                      </a:r>
                      <a:r>
                        <a:rPr lang="vi-VN" sz="2800" b="1" dirty="0">
                          <a:solidFill>
                            <a:srgbClr val="3333FF"/>
                          </a:solidFill>
                          <a:effectLst/>
                          <a:latin typeface="Times New Roman" panose="02020603050405020304" pitchFamily="18" charset="0"/>
                          <a:cs typeface="Times New Roman" panose="02020603050405020304" pitchFamily="18" charset="0"/>
                        </a:rPr>
                        <a:t>thần?</a:t>
                      </a:r>
                      <a:endParaRPr lang="en-US" sz="2000" b="1" dirty="0">
                        <a:solidFill>
                          <a:srgbClr val="3333FF"/>
                        </a:solidFill>
                        <a:effectLst/>
                        <a:latin typeface="Times New Roman" panose="02020603050405020304" pitchFamily="18" charset="0"/>
                        <a:cs typeface="Times New Roman" panose="02020603050405020304" pitchFamily="18" charset="0"/>
                      </a:endParaRPr>
                    </a:p>
                    <a:p>
                      <a:pPr marL="139065" marR="130810" algn="ctr">
                        <a:spcBef>
                          <a:spcPts val="205"/>
                        </a:spcBef>
                        <a:spcAft>
                          <a:spcPts val="0"/>
                        </a:spcAft>
                      </a:pPr>
                      <a:r>
                        <a:rPr lang="vi-VN" sz="2800" b="1" dirty="0">
                          <a:solidFill>
                            <a:srgbClr val="3333FF"/>
                          </a:solidFill>
                          <a:effectLst/>
                          <a:latin typeface="Times New Roman" panose="02020603050405020304" pitchFamily="18" charset="0"/>
                          <a:cs typeface="Times New Roman" panose="02020603050405020304" pitchFamily="18" charset="0"/>
                        </a:rPr>
                        <a:t>(3)</a:t>
                      </a:r>
                      <a:endParaRPr lang="en-US" sz="2000" b="1"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5833521"/>
                  </a:ext>
                </a:extLst>
              </a:tr>
              <a:tr h="538942">
                <a:tc>
                  <a:txBody>
                    <a:bodyPr/>
                    <a:lstStyle/>
                    <a:p>
                      <a:pPr marL="50165" marR="0">
                        <a:spcBef>
                          <a:spcPts val="61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Sa-pô</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dirty="0">
                          <a:solidFill>
                            <a:srgbClr val="3333FF"/>
                          </a:solidFill>
                          <a:effectLst/>
                          <a:latin typeface="Times New Roman" panose="02020603050405020304" pitchFamily="18" charset="0"/>
                          <a:cs typeface="Times New Roman" panose="02020603050405020304" pitchFamily="18" charset="0"/>
                        </a:rPr>
                        <a:t> </a:t>
                      </a:r>
                      <a:endParaRPr lang="en-US" sz="2000"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 </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824139"/>
                  </a:ext>
                </a:extLst>
              </a:tr>
              <a:tr h="538942">
                <a:tc>
                  <a:txBody>
                    <a:bodyPr/>
                    <a:lstStyle/>
                    <a:p>
                      <a:pPr marL="50165" marR="0">
                        <a:spcBef>
                          <a:spcPts val="61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Phần mở đầu</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 </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 </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1408189"/>
                  </a:ext>
                </a:extLst>
              </a:tr>
              <a:tr h="538942">
                <a:tc>
                  <a:txBody>
                    <a:bodyPr/>
                    <a:lstStyle/>
                    <a:p>
                      <a:pPr marL="50165" marR="0">
                        <a:spcBef>
                          <a:spcPts val="61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Phần nội dung</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 </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 </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7668842"/>
                  </a:ext>
                </a:extLst>
              </a:tr>
              <a:tr h="538942">
                <a:tc>
                  <a:txBody>
                    <a:bodyPr/>
                    <a:lstStyle/>
                    <a:p>
                      <a:pPr marL="50165" marR="0">
                        <a:spcBef>
                          <a:spcPts val="610"/>
                        </a:spcBef>
                        <a:spcAft>
                          <a:spcPts val="0"/>
                        </a:spcAft>
                      </a:pPr>
                      <a:r>
                        <a:rPr lang="vi-VN" sz="2800" dirty="0">
                          <a:solidFill>
                            <a:srgbClr val="3333FF"/>
                          </a:solidFill>
                          <a:effectLst/>
                          <a:latin typeface="Times New Roman" panose="02020603050405020304" pitchFamily="18" charset="0"/>
                          <a:cs typeface="Times New Roman" panose="02020603050405020304" pitchFamily="18" charset="0"/>
                        </a:rPr>
                        <a:t>Phần kết thúc</a:t>
                      </a:r>
                      <a:endParaRPr lang="en-US" sz="2000"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a:solidFill>
                            <a:srgbClr val="3333FF"/>
                          </a:solidFill>
                          <a:effectLst/>
                          <a:latin typeface="Times New Roman" panose="02020603050405020304" pitchFamily="18" charset="0"/>
                          <a:cs typeface="Times New Roman" panose="02020603050405020304" pitchFamily="18" charset="0"/>
                        </a:rPr>
                        <a:t> </a:t>
                      </a:r>
                      <a:endParaRPr lang="en-US" sz="200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800" dirty="0">
                          <a:solidFill>
                            <a:srgbClr val="3333FF"/>
                          </a:solidFill>
                          <a:effectLst/>
                          <a:latin typeface="Times New Roman" panose="02020603050405020304" pitchFamily="18" charset="0"/>
                          <a:cs typeface="Times New Roman" panose="02020603050405020304" pitchFamily="18" charset="0"/>
                        </a:rPr>
                        <a:t> </a:t>
                      </a:r>
                      <a:endParaRPr lang="en-US" sz="2000" dirty="0">
                        <a:solidFill>
                          <a:srgbClr val="3333FF"/>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4403039"/>
                  </a:ext>
                </a:extLst>
              </a:tr>
            </a:tbl>
          </a:graphicData>
        </a:graphic>
      </p:graphicFrame>
      <p:sp>
        <p:nvSpPr>
          <p:cNvPr id="3" name="TextBox 2">
            <a:extLst>
              <a:ext uri="{FF2B5EF4-FFF2-40B4-BE49-F238E27FC236}">
                <a16:creationId xmlns:a16="http://schemas.microsoft.com/office/drawing/2014/main" id="{8E388CFE-289E-FF30-B469-710250B00F3C}"/>
              </a:ext>
            </a:extLst>
          </p:cNvPr>
          <p:cNvSpPr txBox="1"/>
          <p:nvPr/>
        </p:nvSpPr>
        <p:spPr>
          <a:xfrm>
            <a:off x="1492553" y="39516"/>
            <a:ext cx="9859625" cy="1200329"/>
          </a:xfrm>
          <a:prstGeom prst="rect">
            <a:avLst/>
          </a:prstGeom>
          <a:noFill/>
        </p:spPr>
        <p:txBody>
          <a:bodyPr wrap="square" rtlCol="0">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HOẠT ĐỘNG NHÓM THỰC HIỆN PHIẾU HỌC TẬP SAU</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4953905"/>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ahyp="http://schemas.microsoft.com/office/drawing/2018/hyperlinkcolor" xmlns:a14="http://schemas.microsoft.com/office/drawing/2010/main" xmlns:a16="http://schemas.microsoft.com/office/drawing/2014/main" xmlns="">
      <p:transition spd="slow" advClick="0" advTm="1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a16="http://schemas.microsoft.com/office/drawing/2014/main"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id="{D339DB1B-A580-403B-9A8C-9CC08B1F0424}"/>
              </a:ext>
            </a:extLst>
          </p:cNvPr>
          <p:cNvGrpSpPr/>
          <p:nvPr/>
        </p:nvGrpSpPr>
        <p:grpSpPr>
          <a:xfrm>
            <a:off x="0" y="-3208"/>
            <a:ext cx="2752928" cy="6912008"/>
            <a:chOff x="-1" y="-3208"/>
            <a:chExt cx="5399114" cy="6912008"/>
          </a:xfrm>
        </p:grpSpPr>
        <p:pic>
          <p:nvPicPr>
            <p:cNvPr id="12" name="图片 11">
              <a:extLst>
                <a:ext uri="{FF2B5EF4-FFF2-40B4-BE49-F238E27FC236}">
                  <a16:creationId xmlns:a16="http://schemas.microsoft.com/office/drawing/2014/main"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20" name="图片 19">
              <a:extLst>
                <a:ext uri="{FF2B5EF4-FFF2-40B4-BE49-F238E27FC236}">
                  <a16:creationId xmlns:a16="http://schemas.microsoft.com/office/drawing/2014/main"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sp>
        <p:nvSpPr>
          <p:cNvPr id="5" name="TextBox 4">
            <a:extLst>
              <a:ext uri="{FF2B5EF4-FFF2-40B4-BE49-F238E27FC236}">
                <a16:creationId xmlns:a16="http://schemas.microsoft.com/office/drawing/2014/main" id="{07D51F1E-04C4-3F2E-5464-C25BDADE7DF6}"/>
              </a:ext>
            </a:extLst>
          </p:cNvPr>
          <p:cNvSpPr txBox="1"/>
          <p:nvPr/>
        </p:nvSpPr>
        <p:spPr>
          <a:xfrm>
            <a:off x="1055105" y="135297"/>
            <a:ext cx="10555203" cy="584775"/>
          </a:xfrm>
          <a:prstGeom prst="rect">
            <a:avLst/>
          </a:prstGeom>
          <a:noFill/>
        </p:spPr>
        <p:txBody>
          <a:bodyPr wrap="square">
            <a:spAutoFit/>
          </a:bodyPr>
          <a:lstStyle/>
          <a:p>
            <a:pPr algn="ctr">
              <a:spcBef>
                <a:spcPts val="600"/>
              </a:spcBef>
              <a:spcAft>
                <a:spcPts val="600"/>
              </a:spcAft>
            </a:pPr>
            <a:r>
              <a:rPr lang="vi-VN" sz="3200" b="1" dirty="0">
                <a:solidFill>
                  <a:srgbClr val="FF0000"/>
                </a:solidFill>
                <a:latin typeface="Times New Roman" panose="02020603050405020304" pitchFamily="18" charset="0"/>
                <a:ea typeface="Calibri" panose="020F0502020204030204" pitchFamily="34" charset="0"/>
              </a:rPr>
              <a:t>2. </a:t>
            </a:r>
            <a:r>
              <a:rPr lang="en-US" sz="3200" b="1" dirty="0">
                <a:solidFill>
                  <a:srgbClr val="FF0000"/>
                </a:solidFill>
                <a:latin typeface="Times New Roman" panose="02020603050405020304" pitchFamily="18" charset="0"/>
                <a:ea typeface="Calibri" panose="020F0502020204030204" pitchFamily="34" charset="0"/>
              </a:rPr>
              <a:t>Các</a:t>
            </a:r>
            <a:r>
              <a:rPr lang="en-US" sz="3200" b="1" spc="-40" dirty="0">
                <a:solidFill>
                  <a:srgbClr val="FF0000"/>
                </a:solidFill>
                <a:latin typeface="Times New Roman" panose="02020603050405020304" pitchFamily="18" charset="0"/>
                <a:ea typeface="Calibri" panose="020F0502020204030204" pitchFamily="34" charset="0"/>
              </a:rPr>
              <a:t> </a:t>
            </a:r>
            <a:r>
              <a:rPr lang="en-US" sz="3200" b="1" dirty="0">
                <a:solidFill>
                  <a:srgbClr val="FF0000"/>
                </a:solidFill>
                <a:latin typeface="Times New Roman" panose="02020603050405020304" pitchFamily="18" charset="0"/>
                <a:ea typeface="Calibri" panose="020F0502020204030204" pitchFamily="34" charset="0"/>
              </a:rPr>
              <a:t>thông</a:t>
            </a:r>
            <a:r>
              <a:rPr lang="en-US" sz="3200" b="1" spc="-45" dirty="0">
                <a:solidFill>
                  <a:srgbClr val="FF0000"/>
                </a:solidFill>
                <a:latin typeface="Times New Roman" panose="02020603050405020304" pitchFamily="18" charset="0"/>
                <a:ea typeface="Calibri" panose="020F0502020204030204" pitchFamily="34" charset="0"/>
              </a:rPr>
              <a:t> </a:t>
            </a:r>
            <a:r>
              <a:rPr lang="en-US" sz="3200" b="1" dirty="0">
                <a:solidFill>
                  <a:srgbClr val="FF0000"/>
                </a:solidFill>
                <a:latin typeface="Times New Roman" panose="02020603050405020304" pitchFamily="18" charset="0"/>
                <a:ea typeface="Calibri" panose="020F0502020204030204" pitchFamily="34" charset="0"/>
              </a:rPr>
              <a:t>tin về </a:t>
            </a:r>
            <a:r>
              <a:rPr lang="en-US" sz="3200" b="1" dirty="0" err="1">
                <a:solidFill>
                  <a:srgbClr val="FF0000"/>
                </a:solidFill>
                <a:latin typeface="Times New Roman" panose="02020603050405020304" pitchFamily="18" charset="0"/>
                <a:ea typeface="Calibri" panose="020F0502020204030204" pitchFamily="34" charset="0"/>
              </a:rPr>
              <a:t>sóng</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thần</a:t>
            </a:r>
            <a:r>
              <a:rPr lang="vi-VN" sz="2400" b="1" dirty="0">
                <a:solidFill>
                  <a:srgbClr val="FF0000"/>
                </a:solidFill>
                <a:latin typeface="Times New Roman" panose="02020603050405020304" pitchFamily="18" charset="0"/>
                <a:ea typeface="Calibri" panose="020F0502020204030204" pitchFamily="34" charset="0"/>
              </a:rPr>
              <a:t> </a:t>
            </a:r>
            <a:endParaRPr lang="en-US" sz="2400" dirty="0">
              <a:solidFill>
                <a:srgbClr val="FF0000"/>
              </a:solidFill>
              <a:latin typeface="Times New Roman" panose="02020603050405020304" pitchFamily="18" charset="0"/>
              <a:ea typeface="Calibri" panose="020F0502020204030204" pitchFamily="34" charset="0"/>
            </a:endParaRPr>
          </a:p>
        </p:txBody>
      </p:sp>
      <p:graphicFrame>
        <p:nvGraphicFramePr>
          <p:cNvPr id="6" name="Table 5">
            <a:extLst>
              <a:ext uri="{FF2B5EF4-FFF2-40B4-BE49-F238E27FC236}">
                <a16:creationId xmlns:a16="http://schemas.microsoft.com/office/drawing/2014/main" id="{70352888-FB24-E171-13A3-E2FFF5F66661}"/>
              </a:ext>
            </a:extLst>
          </p:cNvPr>
          <p:cNvGraphicFramePr>
            <a:graphicFrameLocks noGrp="1"/>
          </p:cNvGraphicFramePr>
          <p:nvPr>
            <p:extLst>
              <p:ext uri="{D42A27DB-BD31-4B8C-83A1-F6EECF244321}">
                <p14:modId xmlns:p14="http://schemas.microsoft.com/office/powerpoint/2010/main" val="2855547695"/>
              </p:ext>
            </p:extLst>
          </p:nvPr>
        </p:nvGraphicFramePr>
        <p:xfrm>
          <a:off x="301657" y="1347812"/>
          <a:ext cx="11651531" cy="5470666"/>
        </p:xfrm>
        <a:graphic>
          <a:graphicData uri="http://schemas.openxmlformats.org/drawingml/2006/table">
            <a:tbl>
              <a:tblPr firstRow="1" firstCol="1" lastRow="1" lastCol="1" bandRow="1" bandCol="1">
                <a:tableStyleId>{5C22544A-7EE6-4342-B048-85BDC9FD1C3A}</a:tableStyleId>
              </a:tblPr>
              <a:tblGrid>
                <a:gridCol w="5601745">
                  <a:extLst>
                    <a:ext uri="{9D8B030D-6E8A-4147-A177-3AD203B41FA5}">
                      <a16:colId xmlns:a16="http://schemas.microsoft.com/office/drawing/2014/main" val="3898394363"/>
                    </a:ext>
                  </a:extLst>
                </a:gridCol>
                <a:gridCol w="4114099">
                  <a:extLst>
                    <a:ext uri="{9D8B030D-6E8A-4147-A177-3AD203B41FA5}">
                      <a16:colId xmlns:a16="http://schemas.microsoft.com/office/drawing/2014/main" val="3201954161"/>
                    </a:ext>
                  </a:extLst>
                </a:gridCol>
                <a:gridCol w="1935687">
                  <a:extLst>
                    <a:ext uri="{9D8B030D-6E8A-4147-A177-3AD203B41FA5}">
                      <a16:colId xmlns:a16="http://schemas.microsoft.com/office/drawing/2014/main" val="1538478543"/>
                    </a:ext>
                  </a:extLst>
                </a:gridCol>
              </a:tblGrid>
              <a:tr h="693524">
                <a:tc>
                  <a:txBody>
                    <a:bodyPr/>
                    <a:lstStyle/>
                    <a:p>
                      <a:pPr marL="0" marR="0" indent="0" algn="ctr">
                        <a:lnSpc>
                          <a:spcPct val="100000"/>
                        </a:lnSpc>
                        <a:spcBef>
                          <a:spcPts val="0"/>
                        </a:spcBef>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Đoạn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văn</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104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Cách</a:t>
                      </a:r>
                      <a:r>
                        <a:rPr lang="vi-VN" sz="2400" spc="-7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trình</a:t>
                      </a:r>
                      <a:r>
                        <a:rPr lang="vi-VN" sz="2400" spc="-6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bày</a:t>
                      </a:r>
                      <a:r>
                        <a:rPr lang="vi-VN" sz="2400" spc="-6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thông</a:t>
                      </a:r>
                      <a:r>
                        <a:rPr lang="vi-VN" sz="2400" spc="-6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tin</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25400" marR="0" indent="-25400" algn="ctr">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Căn c</a:t>
                      </a:r>
                      <a:r>
                        <a:rPr lang="en-US" sz="2400" dirty="0">
                          <a:solidFill>
                            <a:schemeClr val="tx1"/>
                          </a:solidFill>
                          <a:effectLst/>
                          <a:latin typeface="Times New Roman" panose="02020603050405020304" pitchFamily="18" charset="0"/>
                          <a:cs typeface="Times New Roman" panose="02020603050405020304" pitchFamily="18" charset="0"/>
                        </a:rPr>
                        <a:t>ứ</a:t>
                      </a:r>
                      <a:r>
                        <a:rPr lang="vi-VN" sz="2400" dirty="0">
                          <a:solidFill>
                            <a:schemeClr val="tx1"/>
                          </a:solidFill>
                          <a:effectLst/>
                          <a:latin typeface="Times New Roman" panose="02020603050405020304" pitchFamily="18" charset="0"/>
                          <a:cs typeface="Times New Roman" panose="02020603050405020304" pitchFamily="18" charset="0"/>
                        </a:rPr>
                        <a:t> xác đ</a:t>
                      </a:r>
                      <a:r>
                        <a:rPr lang="en-US" sz="2400" dirty="0" err="1">
                          <a:solidFill>
                            <a:schemeClr val="tx1"/>
                          </a:solidFill>
                          <a:effectLst/>
                          <a:latin typeface="Times New Roman" panose="02020603050405020304" pitchFamily="18" charset="0"/>
                          <a:cs typeface="Times New Roman" panose="02020603050405020304" pitchFamily="18" charset="0"/>
                        </a:rPr>
                        <a:t>i</a:t>
                      </a:r>
                      <a:r>
                        <a:rPr lang="en-US" sz="2400" dirty="0">
                          <a:solidFill>
                            <a:schemeClr val="tx1"/>
                          </a:solidFill>
                          <a:effectLst/>
                          <a:latin typeface="Times New Roman" panose="02020603050405020304" pitchFamily="18" charset="0"/>
                          <a:cs typeface="Times New Roman" panose="02020603050405020304" pitchFamily="18" charset="0"/>
                        </a:rPr>
                        <a:t>̣</a:t>
                      </a:r>
                      <a:r>
                        <a:rPr lang="vi-VN" sz="2400" dirty="0">
                          <a:solidFill>
                            <a:schemeClr val="tx1"/>
                          </a:solidFill>
                          <a:effectLst/>
                          <a:latin typeface="Times New Roman" panose="02020603050405020304" pitchFamily="18" charset="0"/>
                          <a:cs typeface="Times New Roman" panose="02020603050405020304" pitchFamily="18" charset="0"/>
                        </a:rPr>
                        <a:t>nh</a:t>
                      </a:r>
                      <a:r>
                        <a:rPr lang="vi-VN" sz="2400" spc="5" dirty="0">
                          <a:solidFill>
                            <a:schemeClr val="tx1"/>
                          </a:solidFill>
                          <a:effectLst/>
                          <a:latin typeface="Times New Roman" panose="02020603050405020304" pitchFamily="18" charset="0"/>
                          <a:cs typeface="Times New Roman" panose="02020603050405020304" pitchFamily="18" charset="0"/>
                        </a:rPr>
                        <a:t> </a:t>
                      </a:r>
                      <a:r>
                        <a:rPr lang="en-US" sz="2400" spc="5" dirty="0">
                          <a:solidFill>
                            <a:schemeClr val="tx1"/>
                          </a:solidFill>
                          <a:effectLst/>
                          <a:latin typeface="Times New Roman" panose="02020603050405020304" pitchFamily="18" charset="0"/>
                          <a:cs typeface="Times New Roman" panose="02020603050405020304" pitchFamily="18" charset="0"/>
                        </a:rPr>
                        <a:t>(</a:t>
                      </a:r>
                      <a:r>
                        <a:rPr lang="en-US" sz="2400" spc="5" dirty="0" err="1">
                          <a:solidFill>
                            <a:schemeClr val="tx1"/>
                          </a:solidFill>
                          <a:effectLst/>
                          <a:latin typeface="Times New Roman" panose="02020603050405020304" pitchFamily="18" charset="0"/>
                          <a:cs typeface="Times New Roman" panose="02020603050405020304" pitchFamily="18" charset="0"/>
                        </a:rPr>
                        <a:t>dấu</a:t>
                      </a:r>
                      <a:r>
                        <a:rPr lang="en-US" sz="2400" spc="5" dirty="0">
                          <a:solidFill>
                            <a:schemeClr val="tx1"/>
                          </a:solidFill>
                          <a:effectLst/>
                          <a:latin typeface="Times New Roman" panose="02020603050405020304" pitchFamily="18" charset="0"/>
                          <a:cs typeface="Times New Roman" panose="02020603050405020304" pitchFamily="18" charset="0"/>
                        </a:rPr>
                        <a:t> </a:t>
                      </a:r>
                      <a:r>
                        <a:rPr lang="en-US" sz="2400" spc="5" dirty="0" err="1">
                          <a:solidFill>
                            <a:schemeClr val="tx1"/>
                          </a:solidFill>
                          <a:effectLst/>
                          <a:latin typeface="Times New Roman" panose="02020603050405020304" pitchFamily="18" charset="0"/>
                          <a:cs typeface="Times New Roman" panose="02020603050405020304" pitchFamily="18" charset="0"/>
                        </a:rPr>
                        <a:t>hiệu</a:t>
                      </a:r>
                      <a:r>
                        <a:rPr lang="en-US" sz="2400" spc="5" dirty="0">
                          <a:solidFill>
                            <a:schemeClr val="tx1"/>
                          </a:solidFill>
                          <a:effectLst/>
                          <a:latin typeface="Times New Roman" panose="02020603050405020304" pitchFamily="18" charset="0"/>
                          <a:cs typeface="Times New Roman" panose="02020603050405020304" pitchFamily="18" charset="0"/>
                        </a:rPr>
                        <a:t> </a:t>
                      </a:r>
                      <a:r>
                        <a:rPr lang="en-US" sz="2400" spc="5" dirty="0" err="1">
                          <a:solidFill>
                            <a:schemeClr val="tx1"/>
                          </a:solidFill>
                          <a:effectLst/>
                          <a:latin typeface="Times New Roman" panose="02020603050405020304" pitchFamily="18" charset="0"/>
                          <a:cs typeface="Times New Roman" panose="02020603050405020304" pitchFamily="18" charset="0"/>
                        </a:rPr>
                        <a:t>nhận</a:t>
                      </a:r>
                      <a:r>
                        <a:rPr lang="en-US" sz="2400" spc="5" dirty="0">
                          <a:solidFill>
                            <a:schemeClr val="tx1"/>
                          </a:solidFill>
                          <a:effectLst/>
                          <a:latin typeface="Times New Roman" panose="02020603050405020304" pitchFamily="18" charset="0"/>
                          <a:cs typeface="Times New Roman" panose="02020603050405020304" pitchFamily="18" charset="0"/>
                        </a:rPr>
                        <a:t> </a:t>
                      </a:r>
                      <a:r>
                        <a:rPr lang="en-US" sz="2400" spc="5" dirty="0" err="1">
                          <a:solidFill>
                            <a:schemeClr val="tx1"/>
                          </a:solidFill>
                          <a:effectLst/>
                          <a:latin typeface="Times New Roman" panose="02020603050405020304" pitchFamily="18" charset="0"/>
                          <a:cs typeface="Times New Roman" panose="02020603050405020304" pitchFamily="18" charset="0"/>
                        </a:rPr>
                        <a:t>biết</a:t>
                      </a:r>
                      <a:r>
                        <a:rPr lang="en-US" sz="2400" spc="5"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770819345"/>
                  </a:ext>
                </a:extLst>
              </a:tr>
              <a:tr h="913770">
                <a:tc>
                  <a:txBody>
                    <a:bodyPr/>
                    <a:lstStyle/>
                    <a:p>
                      <a:pPr marL="0" marR="0" indent="0">
                        <a:lnSpc>
                          <a:spcPct val="100000"/>
                        </a:lnSpc>
                        <a:spcBef>
                          <a:spcPts val="0"/>
                        </a:spcBef>
                        <a:spcAft>
                          <a:spcPts val="0"/>
                        </a:spcAft>
                        <a:tabLst>
                          <a:tab pos="422275" algn="l"/>
                        </a:tabLst>
                      </a:pPr>
                      <a:r>
                        <a:rPr lang="en-US" sz="2400" dirty="0">
                          <a:solidFill>
                            <a:schemeClr val="tx1"/>
                          </a:solidFill>
                          <a:effectLst/>
                          <a:latin typeface="Times New Roman" panose="02020603050405020304" pitchFamily="18" charset="0"/>
                          <a:cs typeface="Times New Roman" panose="02020603050405020304" pitchFamily="18" charset="0"/>
                        </a:rPr>
                        <a:t>Khi </a:t>
                      </a:r>
                      <a:r>
                        <a:rPr lang="en-US" sz="2400" dirty="0" err="1">
                          <a:solidFill>
                            <a:schemeClr val="tx1"/>
                          </a:solidFill>
                          <a:effectLst/>
                          <a:latin typeface="Times New Roman" panose="02020603050405020304" pitchFamily="18" charset="0"/>
                          <a:cs typeface="Times New Roman" panose="02020603050405020304" pitchFamily="18" charset="0"/>
                        </a:rPr>
                        <a:t>sóng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thần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tạo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ra</a:t>
                      </a:r>
                      <a:r>
                        <a:rPr lang="en-US" sz="2400" dirty="0">
                          <a:solidFill>
                            <a:schemeClr val="tx1"/>
                          </a:solidFill>
                          <a:effectLst/>
                          <a:latin typeface="Times New Roman" panose="02020603050405020304" pitchFamily="18" charset="0"/>
                          <a:cs typeface="Times New Roman" panose="02020603050405020304" pitchFamily="18" charset="0"/>
                        </a:rPr>
                        <a:t> ờ </a:t>
                      </a:r>
                      <a:r>
                        <a:rPr lang="en-US" sz="2400" dirty="0" err="1">
                          <a:solidFill>
                            <a:schemeClr val="tx1"/>
                          </a:solidFill>
                          <a:effectLst/>
                          <a:latin typeface="Times New Roman" panose="02020603050405020304" pitchFamily="18" charset="0"/>
                          <a:cs typeface="Times New Roman" panose="02020603050405020304" pitchFamily="18" charset="0"/>
                        </a:rPr>
                        <a:t>ngoải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xa</a:t>
                      </a:r>
                      <a:r>
                        <a:rPr lang="en-US" sz="2400" dirty="0">
                          <a:solidFill>
                            <a:schemeClr val="tx1"/>
                          </a:solidFill>
                          <a:effectLst/>
                          <a:latin typeface="Times New Roman" panose="02020603050405020304" pitchFamily="18" charset="0"/>
                          <a:cs typeface="Times New Roman" panose="02020603050405020304" pitchFamily="18" charset="0"/>
                        </a:rPr>
                        <a:t> ... A-</a:t>
                      </a:r>
                      <a:r>
                        <a:rPr lang="en-US" sz="2400" dirty="0" err="1">
                          <a:solidFill>
                            <a:schemeClr val="tx1"/>
                          </a:solidFill>
                          <a:effectLst/>
                          <a:latin typeface="Times New Roman" panose="02020603050405020304" pitchFamily="18" charset="0"/>
                          <a:cs typeface="Times New Roman" panose="02020603050405020304" pitchFamily="18" charset="0"/>
                        </a:rPr>
                        <a:t>lảt</a:t>
                      </a:r>
                      <a:r>
                        <a:rPr lang="en-US" sz="2400" dirty="0">
                          <a:solidFill>
                            <a:schemeClr val="tx1"/>
                          </a:solidFill>
                          <a:effectLst/>
                          <a:latin typeface="Times New Roman" panose="02020603050405020304" pitchFamily="18" charset="0"/>
                          <a:cs typeface="Times New Roman" panose="02020603050405020304" pitchFamily="18" charset="0"/>
                        </a:rPr>
                        <a:t>-</a:t>
                      </a:r>
                      <a:r>
                        <a:rPr lang="en-US" sz="2400" dirty="0" err="1">
                          <a:solidFill>
                            <a:schemeClr val="tx1"/>
                          </a:solidFill>
                          <a:effectLst/>
                          <a:latin typeface="Times New Roman" panose="02020603050405020304" pitchFamily="18" charset="0"/>
                          <a:cs typeface="Times New Roman" panose="02020603050405020304" pitchFamily="18" charset="0"/>
                        </a:rPr>
                        <a:t>xca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năm</a:t>
                      </a:r>
                      <a:r>
                        <a:rPr lang="en-US" sz="2400" dirty="0">
                          <a:solidFill>
                            <a:schemeClr val="tx1"/>
                          </a:solidFill>
                          <a:effectLst/>
                          <a:latin typeface="Times New Roman" panose="02020603050405020304" pitchFamily="18" charset="0"/>
                          <a:cs typeface="Times New Roman" panose="02020603050405020304" pitchFamily="18" charset="0"/>
                        </a:rPr>
                        <a:t> 1958 </a:t>
                      </a:r>
                      <a:r>
                        <a:rPr lang="en-US" sz="2400" dirty="0" err="1">
                          <a:solidFill>
                            <a:schemeClr val="tx1"/>
                          </a:solidFill>
                          <a:effectLst/>
                          <a:latin typeface="Times New Roman" panose="02020603050405020304" pitchFamily="18" charset="0"/>
                          <a:cs typeface="Times New Roman" panose="02020603050405020304" pitchFamily="18" charset="0"/>
                        </a:rPr>
                        <a:t>cao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đến</a:t>
                      </a:r>
                      <a:r>
                        <a:rPr lang="en-US" sz="2400" dirty="0">
                          <a:solidFill>
                            <a:schemeClr val="tx1"/>
                          </a:solidFill>
                          <a:effectLst/>
                          <a:latin typeface="Times New Roman" panose="02020603050405020304" pitchFamily="18" charset="0"/>
                          <a:cs typeface="Times New Roman" panose="02020603050405020304" pitchFamily="18" charset="0"/>
                        </a:rPr>
                        <a:t> 525 in.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0165" marR="0">
                        <a:spcBef>
                          <a:spcPts val="33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Trình</a:t>
                      </a:r>
                      <a:r>
                        <a:rPr lang="vi-VN" sz="2400" spc="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bày</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thông</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tin</a:t>
                      </a:r>
                      <a:r>
                        <a:rPr lang="vi-VN" sz="2400" spc="5"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theo</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quan</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hệ nhân</a:t>
                      </a:r>
                      <a:r>
                        <a:rPr lang="vi-VN" sz="2400" spc="1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cs typeface="Times New Roman" panose="02020603050405020304" pitchFamily="18" charset="0"/>
                        </a:rPr>
                        <a:t>quả</a:t>
                      </a:r>
                      <a:endParaRPr lang="en-US" sz="2400" dirty="0">
                        <a:solidFill>
                          <a:schemeClr val="tx1"/>
                        </a:solidFill>
                        <a:effectLst/>
                        <a:latin typeface="Times New Roman" panose="02020603050405020304" pitchFamily="18" charset="0"/>
                        <a:cs typeface="Times New Roman" panose="02020603050405020304" pitchFamily="18" charset="0"/>
                      </a:endParaRPr>
                    </a:p>
                    <a:p>
                      <a:pPr marL="50165" marR="0">
                        <a:spcBef>
                          <a:spcPts val="33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0718981"/>
                  </a:ext>
                </a:extLst>
              </a:tr>
              <a:tr h="1569457">
                <a:tc>
                  <a:txBody>
                    <a:bodyPr/>
                    <a:lstStyle/>
                    <a:p>
                      <a:pPr marL="0" marR="0" indent="0">
                        <a:lnSpc>
                          <a:spcPct val="100000"/>
                        </a:lnSpc>
                        <a:spcBef>
                          <a:spcPts val="0"/>
                        </a:spcBef>
                        <a:spcAft>
                          <a:spcPts val="0"/>
                        </a:spcAft>
                        <a:tabLst>
                          <a:tab pos="431800" algn="l"/>
                        </a:tabLst>
                      </a:pPr>
                      <a:r>
                        <a:rPr lang="en-US" sz="2400" dirty="0" err="1">
                          <a:solidFill>
                            <a:schemeClr val="tx1"/>
                          </a:solidFill>
                          <a:effectLst/>
                          <a:latin typeface="Times New Roman" panose="02020603050405020304" pitchFamily="18" charset="0"/>
                          <a:cs typeface="Times New Roman" panose="02020603050405020304" pitchFamily="18" charset="0"/>
                        </a:rPr>
                        <a:t>Nguyên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gây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sóng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chủ</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yếu</a:t>
                      </a:r>
                      <a:r>
                        <a:rPr lang="en-US" sz="2400" dirty="0">
                          <a:solidFill>
                            <a:schemeClr val="tx1"/>
                          </a:solidFill>
                          <a:effectLst/>
                          <a:latin typeface="Times New Roman" panose="02020603050405020304" pitchFamily="18" charset="0"/>
                          <a:cs typeface="Times New Roman" panose="02020603050405020304" pitchFamily="18" charset="0"/>
                        </a:rPr>
                        <a:t> do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đất</a:t>
                      </a:r>
                      <a:r>
                        <a:rPr lang="en-US" sz="2400" dirty="0">
                          <a:solidFill>
                            <a:schemeClr val="tx1"/>
                          </a:solidFill>
                          <a:effectLst/>
                          <a:latin typeface="Times New Roman" panose="02020603050405020304" pitchFamily="18" charset="0"/>
                          <a:cs typeface="Times New Roman" panose="02020603050405020304" pitchFamily="18" charset="0"/>
                        </a:rPr>
                        <a:t> ... </a:t>
                      </a:r>
                      <a:r>
                        <a:rPr lang="en-US" sz="2400" dirty="0" err="1">
                          <a:solidFill>
                            <a:schemeClr val="tx1"/>
                          </a:solidFill>
                          <a:effectLst/>
                          <a:latin typeface="Times New Roman" panose="02020603050405020304" pitchFamily="18" charset="0"/>
                          <a:cs typeface="Times New Roman" panose="02020603050405020304" pitchFamily="18" charset="0"/>
                        </a:rPr>
                        <a:t>trong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vực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vòng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đai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lửa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Châu</a:t>
                      </a:r>
                      <a:r>
                        <a:rPr lang="en-US" sz="2400" dirty="0">
                          <a:solidFill>
                            <a:schemeClr val="tx1"/>
                          </a:solidFill>
                          <a:effectLst/>
                          <a:latin typeface="Times New Roman" panose="02020603050405020304" pitchFamily="18" charset="0"/>
                          <a:cs typeface="Times New Roman" panose="02020603050405020304" pitchFamily="18" charset="0"/>
                        </a:rPr>
                        <a:t> Á- </a:t>
                      </a:r>
                      <a:r>
                        <a:rPr lang="en-US" sz="2400" dirty="0" err="1">
                          <a:solidFill>
                            <a:schemeClr val="tx1"/>
                          </a:solidFill>
                          <a:effectLst/>
                          <a:latin typeface="Times New Roman" panose="02020603050405020304" pitchFamily="18" charset="0"/>
                          <a:cs typeface="Times New Roman" panose="02020603050405020304" pitchFamily="18" charset="0"/>
                        </a:rPr>
                        <a:t>Thải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Dương</a:t>
                      </a:r>
                      <a:r>
                        <a:rPr lang="en-US" sz="2400" dirty="0">
                          <a:solidFill>
                            <a:schemeClr val="tx1"/>
                          </a:solidFill>
                          <a:effectLst/>
                          <a:latin typeface="Times New Roman" panose="02020603050405020304" pitchFamily="18" charset="0"/>
                          <a:cs typeface="Times New Roman" panose="02020603050405020304" pitchFamily="18" charset="0"/>
                        </a:rPr>
                        <a:t>".</a:t>
                      </a:r>
                    </a:p>
                    <a:p>
                      <a:pPr marL="0" marR="0" indent="0">
                        <a:lnSpc>
                          <a:spcPct val="100000"/>
                        </a:lnSpc>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0165" marR="0">
                        <a:spcBef>
                          <a:spcPts val="33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Trình bày thông tin theo mức độ quan trọng của thông tin, thể hiện rõ mối quan hệ giữa thông tin chính với thông tin chi tiế</a:t>
                      </a:r>
                      <a:r>
                        <a:rPr lang="en-US" sz="2400">
                          <a:solidFill>
                            <a:schemeClr val="tx1"/>
                          </a:solidFill>
                          <a:effectLst/>
                          <a:latin typeface="Times New Roman" panose="02020603050405020304" pitchFamily="18" charset="0"/>
                          <a:cs typeface="Times New Roman" panose="02020603050405020304" pitchFamily="18" charset="0"/>
                        </a:rPr>
                        <a:t>t</a:t>
                      </a:r>
                      <a:endParaRPr lang="en-US" sz="240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4086100"/>
                  </a:ext>
                </a:extLst>
              </a:tr>
              <a:tr h="1668549">
                <a:tc>
                  <a:txBody>
                    <a:bodyPr/>
                    <a:lstStyle/>
                    <a:p>
                      <a:pPr marL="0" marR="0" indent="0">
                        <a:lnSpc>
                          <a:spcPct val="100000"/>
                        </a:lnSpc>
                        <a:spcBef>
                          <a:spcPts val="0"/>
                        </a:spcBef>
                        <a:spcAft>
                          <a:spcPts val="0"/>
                        </a:spcAft>
                        <a:tabLst>
                          <a:tab pos="427355" algn="l"/>
                        </a:tabLst>
                      </a:pPr>
                      <a:r>
                        <a:rPr lang="en-US" sz="2400" dirty="0" err="1">
                          <a:solidFill>
                            <a:schemeClr val="tx1"/>
                          </a:solidFill>
                          <a:effectLst/>
                          <a:latin typeface="Times New Roman" panose="02020603050405020304" pitchFamily="18" charset="0"/>
                          <a:cs typeface="Times New Roman" panose="02020603050405020304" pitchFamily="18" charset="0"/>
                        </a:rPr>
                        <a:t>Những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bờ</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biết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sóng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sắp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vê</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phía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mình</a:t>
                      </a:r>
                      <a:r>
                        <a:rPr lang="en-US" sz="2400" dirty="0">
                          <a:solidFill>
                            <a:schemeClr val="tx1"/>
                          </a:solidFill>
                          <a:effectLst/>
                          <a:latin typeface="Times New Roman" panose="02020603050405020304" pitchFamily="18" charset="0"/>
                          <a:cs typeface="Times New Roman" panose="02020603050405020304" pitchFamily="18" charset="0"/>
                        </a:rPr>
                        <a:t> ... </a:t>
                      </a:r>
                      <a:r>
                        <a:rPr lang="en-US" sz="2400" dirty="0" err="1">
                          <a:solidFill>
                            <a:schemeClr val="tx1"/>
                          </a:solidFill>
                          <a:effectLst/>
                          <a:latin typeface="Times New Roman" panose="02020603050405020304" pitchFamily="18" charset="0"/>
                          <a:cs typeface="Times New Roman" panose="02020603050405020304" pitchFamily="18" charset="0"/>
                        </a:rPr>
                        <a:t>đến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vùng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đê</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trú</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trước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sóng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đến</a:t>
                      </a:r>
                      <a:r>
                        <a:rPr lang="en-US" sz="2400" dirty="0">
                          <a:solidFill>
                            <a:schemeClr val="tx1"/>
                          </a:solidFill>
                          <a:effectLst/>
                          <a:latin typeface="Times New Roman" panose="02020603050405020304" pitchFamily="18" charset="0"/>
                          <a:cs typeface="Times New Roman" panose="02020603050405020304" pitchFamily="18" charset="0"/>
                        </a:rPr>
                        <a:t>.</a:t>
                      </a:r>
                    </a:p>
                    <a:p>
                      <a:pPr marL="0" marR="0" indent="0">
                        <a:lnSpc>
                          <a:spcPct val="100000"/>
                        </a:lnSpc>
                        <a:spcBef>
                          <a:spcPts val="0"/>
                        </a:spcBef>
                        <a:spcAft>
                          <a:spcPts val="0"/>
                        </a:spcAft>
                      </a:pPr>
                      <a:r>
                        <a:rPr lang="vi-VN"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vi-VN" sz="2400" b="0" dirty="0">
                          <a:solidFill>
                            <a:schemeClr val="tx1"/>
                          </a:solidFill>
                          <a:effectLst/>
                          <a:latin typeface="Times New Roman" panose="02020603050405020304" pitchFamily="18" charset="0"/>
                          <a:cs typeface="Times New Roman" panose="02020603050405020304" pitchFamily="18" charset="0"/>
                        </a:rPr>
                        <a:t>Trình bày thông tin theo trật tự thời gian và quan hệ nhân quả</a:t>
                      </a:r>
                      <a:endParaRPr lang="en-US" sz="24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240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0962663"/>
                  </a:ext>
                </a:extLst>
              </a:tr>
            </a:tbl>
          </a:graphicData>
        </a:graphic>
      </p:graphicFrame>
    </p:spTree>
    <p:extLst>
      <p:ext uri="{BB962C8B-B14F-4D97-AF65-F5344CB8AC3E}">
        <p14:creationId xmlns:p14="http://schemas.microsoft.com/office/powerpoint/2010/main" val="3722091269"/>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ahyp="http://schemas.microsoft.com/office/drawing/2018/hyperlinkcolor" xmlns:a14="http://schemas.microsoft.com/office/drawing/2010/main" xmlns:a16="http://schemas.microsoft.com/office/drawing/2014/main" xmlns="">
      <p:transition spd="slow" advClick="0" advTm="100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a16="http://schemas.microsoft.com/office/drawing/2014/main"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id="{D339DB1B-A580-403B-9A8C-9CC08B1F0424}"/>
              </a:ext>
            </a:extLst>
          </p:cNvPr>
          <p:cNvGrpSpPr/>
          <p:nvPr/>
        </p:nvGrpSpPr>
        <p:grpSpPr>
          <a:xfrm>
            <a:off x="0" y="-3208"/>
            <a:ext cx="2752928" cy="6912008"/>
            <a:chOff x="-1" y="-3208"/>
            <a:chExt cx="5399114" cy="6912008"/>
          </a:xfrm>
        </p:grpSpPr>
        <p:pic>
          <p:nvPicPr>
            <p:cNvPr id="12" name="图片 11">
              <a:extLst>
                <a:ext uri="{FF2B5EF4-FFF2-40B4-BE49-F238E27FC236}">
                  <a16:creationId xmlns:a16="http://schemas.microsoft.com/office/drawing/2014/main"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20" name="图片 19">
              <a:extLst>
                <a:ext uri="{FF2B5EF4-FFF2-40B4-BE49-F238E27FC236}">
                  <a16:creationId xmlns:a16="http://schemas.microsoft.com/office/drawing/2014/main"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graphicFrame>
        <p:nvGraphicFramePr>
          <p:cNvPr id="6" name="Table 5">
            <a:extLst>
              <a:ext uri="{FF2B5EF4-FFF2-40B4-BE49-F238E27FC236}">
                <a16:creationId xmlns:a16="http://schemas.microsoft.com/office/drawing/2014/main" id="{70352888-FB24-E171-13A3-E2FFF5F66661}"/>
              </a:ext>
            </a:extLst>
          </p:cNvPr>
          <p:cNvGraphicFramePr>
            <a:graphicFrameLocks noGrp="1"/>
          </p:cNvGraphicFramePr>
          <p:nvPr>
            <p:extLst>
              <p:ext uri="{D42A27DB-BD31-4B8C-83A1-F6EECF244321}">
                <p14:modId xmlns:p14="http://schemas.microsoft.com/office/powerpoint/2010/main" val="1271121773"/>
              </p:ext>
            </p:extLst>
          </p:nvPr>
        </p:nvGraphicFramePr>
        <p:xfrm>
          <a:off x="169681" y="263951"/>
          <a:ext cx="11896628" cy="6375609"/>
        </p:xfrm>
        <a:graphic>
          <a:graphicData uri="http://schemas.openxmlformats.org/drawingml/2006/table">
            <a:tbl>
              <a:tblPr firstRow="1" firstCol="1" lastRow="1" lastCol="1" bandRow="1" bandCol="1">
                <a:tableStyleId>{5C22544A-7EE6-4342-B048-85BDC9FD1C3A}</a:tableStyleId>
              </a:tblPr>
              <a:tblGrid>
                <a:gridCol w="2931759">
                  <a:extLst>
                    <a:ext uri="{9D8B030D-6E8A-4147-A177-3AD203B41FA5}">
                      <a16:colId xmlns:a16="http://schemas.microsoft.com/office/drawing/2014/main" val="3898394363"/>
                    </a:ext>
                  </a:extLst>
                </a:gridCol>
                <a:gridCol w="2980734">
                  <a:extLst>
                    <a:ext uri="{9D8B030D-6E8A-4147-A177-3AD203B41FA5}">
                      <a16:colId xmlns:a16="http://schemas.microsoft.com/office/drawing/2014/main" val="3201954161"/>
                    </a:ext>
                  </a:extLst>
                </a:gridCol>
                <a:gridCol w="5984135">
                  <a:extLst>
                    <a:ext uri="{9D8B030D-6E8A-4147-A177-3AD203B41FA5}">
                      <a16:colId xmlns:a16="http://schemas.microsoft.com/office/drawing/2014/main" val="1538478543"/>
                    </a:ext>
                  </a:extLst>
                </a:gridCol>
              </a:tblGrid>
              <a:tr h="335558">
                <a:tc>
                  <a:txBody>
                    <a:bodyPr/>
                    <a:lstStyle/>
                    <a:p>
                      <a:pPr marL="0" marR="0" algn="ctr">
                        <a:lnSpc>
                          <a:spcPct val="100000"/>
                        </a:lnSpc>
                        <a:spcBef>
                          <a:spcPts val="0"/>
                        </a:spcBef>
                        <a:spcAft>
                          <a:spcPts val="0"/>
                        </a:spcAft>
                      </a:pPr>
                      <a:r>
                        <a:rPr lang="en-US" sz="2200" b="1" dirty="0" err="1">
                          <a:solidFill>
                            <a:schemeClr val="tx1"/>
                          </a:solidFill>
                          <a:effectLst/>
                          <a:latin typeface="Times New Roman" panose="02020603050405020304" pitchFamily="18" charset="0"/>
                          <a:cs typeface="Times New Roman" panose="02020603050405020304" pitchFamily="18" charset="0"/>
                        </a:rPr>
                        <a:t>Đoạn</a:t>
                      </a:r>
                      <a:r>
                        <a:rPr lang="en-US" sz="2200" b="1" dirty="0">
                          <a:solidFill>
                            <a:schemeClr val="tx1"/>
                          </a:solidFill>
                          <a:effectLst/>
                          <a:latin typeface="Times New Roman" panose="02020603050405020304" pitchFamily="18" charset="0"/>
                          <a:cs typeface="Times New Roman" panose="02020603050405020304" pitchFamily="18" charset="0"/>
                        </a:rPr>
                        <a:t> </a:t>
                      </a:r>
                      <a:r>
                        <a:rPr lang="en-US" sz="2200" b="1" dirty="0" err="1">
                          <a:solidFill>
                            <a:schemeClr val="tx1"/>
                          </a:solidFill>
                          <a:effectLst/>
                          <a:latin typeface="Times New Roman" panose="02020603050405020304" pitchFamily="18" charset="0"/>
                          <a:cs typeface="Times New Roman" panose="02020603050405020304" pitchFamily="18" charset="0"/>
                        </a:rPr>
                        <a:t>văn</a:t>
                      </a:r>
                      <a:endParaRPr lang="en-US" sz="2200" b="1"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0000"/>
                        </a:lnSpc>
                        <a:spcBef>
                          <a:spcPts val="0"/>
                        </a:spcBef>
                        <a:spcAft>
                          <a:spcPts val="0"/>
                        </a:spcAft>
                      </a:pPr>
                      <a:r>
                        <a:rPr lang="vi-VN" sz="2200" b="1" dirty="0">
                          <a:solidFill>
                            <a:schemeClr val="tx1"/>
                          </a:solidFill>
                          <a:effectLst/>
                          <a:latin typeface="Times New Roman" panose="02020603050405020304" pitchFamily="18" charset="0"/>
                          <a:cs typeface="Times New Roman" panose="02020603050405020304" pitchFamily="18" charset="0"/>
                        </a:rPr>
                        <a:t>Cách</a:t>
                      </a:r>
                      <a:r>
                        <a:rPr lang="vi-VN" sz="2200" b="1" spc="-70"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trình</a:t>
                      </a:r>
                      <a:r>
                        <a:rPr lang="vi-VN" sz="2200" b="1" spc="-65"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bày</a:t>
                      </a:r>
                      <a:r>
                        <a:rPr lang="vi-VN" sz="2200" b="1" spc="-65"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thông</a:t>
                      </a:r>
                      <a:r>
                        <a:rPr lang="vi-VN" sz="2200" b="1" spc="-65" dirty="0">
                          <a:solidFill>
                            <a:schemeClr val="tx1"/>
                          </a:solidFill>
                          <a:effectLst/>
                          <a:latin typeface="Times New Roman" panose="02020603050405020304" pitchFamily="18" charset="0"/>
                          <a:cs typeface="Times New Roman" panose="02020603050405020304" pitchFamily="18" charset="0"/>
                        </a:rPr>
                        <a:t> </a:t>
                      </a:r>
                      <a:r>
                        <a:rPr lang="vi-VN" sz="2200" b="1" dirty="0">
                          <a:solidFill>
                            <a:schemeClr val="tx1"/>
                          </a:solidFill>
                          <a:effectLst/>
                          <a:latin typeface="Times New Roman" panose="02020603050405020304" pitchFamily="18" charset="0"/>
                          <a:cs typeface="Times New Roman" panose="02020603050405020304" pitchFamily="18" charset="0"/>
                        </a:rPr>
                        <a:t>tin</a:t>
                      </a:r>
                      <a:endParaRPr lang="en-US" sz="2200" b="1"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25400" algn="ctr">
                        <a:lnSpc>
                          <a:spcPct val="100000"/>
                        </a:lnSpc>
                        <a:spcBef>
                          <a:spcPts val="0"/>
                        </a:spcBef>
                        <a:spcAft>
                          <a:spcPts val="0"/>
                        </a:spcAft>
                      </a:pPr>
                      <a:r>
                        <a:rPr lang="vi-VN" sz="2200" b="1" dirty="0">
                          <a:solidFill>
                            <a:schemeClr val="tx1"/>
                          </a:solidFill>
                          <a:effectLst/>
                          <a:latin typeface="Times New Roman" panose="02020603050405020304" pitchFamily="18" charset="0"/>
                          <a:cs typeface="Times New Roman" panose="02020603050405020304" pitchFamily="18" charset="0"/>
                        </a:rPr>
                        <a:t>Căn c</a:t>
                      </a:r>
                      <a:r>
                        <a:rPr lang="en-US" sz="2200" b="1" dirty="0">
                          <a:solidFill>
                            <a:schemeClr val="tx1"/>
                          </a:solidFill>
                          <a:effectLst/>
                          <a:latin typeface="Times New Roman" panose="02020603050405020304" pitchFamily="18" charset="0"/>
                          <a:cs typeface="Times New Roman" panose="02020603050405020304" pitchFamily="18" charset="0"/>
                        </a:rPr>
                        <a:t>ứ</a:t>
                      </a:r>
                      <a:r>
                        <a:rPr lang="vi-VN" sz="2200" b="1" dirty="0">
                          <a:solidFill>
                            <a:schemeClr val="tx1"/>
                          </a:solidFill>
                          <a:effectLst/>
                          <a:latin typeface="Times New Roman" panose="02020603050405020304" pitchFamily="18" charset="0"/>
                          <a:cs typeface="Times New Roman" panose="02020603050405020304" pitchFamily="18" charset="0"/>
                        </a:rPr>
                        <a:t> xác đ</a:t>
                      </a:r>
                      <a:r>
                        <a:rPr lang="en-US" sz="2200" b="1" dirty="0" err="1">
                          <a:solidFill>
                            <a:schemeClr val="tx1"/>
                          </a:solidFill>
                          <a:effectLst/>
                          <a:latin typeface="Times New Roman" panose="02020603050405020304" pitchFamily="18" charset="0"/>
                          <a:cs typeface="Times New Roman" panose="02020603050405020304" pitchFamily="18" charset="0"/>
                        </a:rPr>
                        <a:t>i</a:t>
                      </a:r>
                      <a:r>
                        <a:rPr lang="en-US" sz="2200" b="1" dirty="0">
                          <a:solidFill>
                            <a:schemeClr val="tx1"/>
                          </a:solidFill>
                          <a:effectLst/>
                          <a:latin typeface="Times New Roman" panose="02020603050405020304" pitchFamily="18" charset="0"/>
                          <a:cs typeface="Times New Roman" panose="02020603050405020304" pitchFamily="18" charset="0"/>
                        </a:rPr>
                        <a:t>̣</a:t>
                      </a:r>
                      <a:r>
                        <a:rPr lang="vi-VN" sz="2200" b="1" dirty="0">
                          <a:solidFill>
                            <a:schemeClr val="tx1"/>
                          </a:solidFill>
                          <a:effectLst/>
                          <a:latin typeface="Times New Roman" panose="02020603050405020304" pitchFamily="18" charset="0"/>
                          <a:cs typeface="Times New Roman" panose="02020603050405020304" pitchFamily="18" charset="0"/>
                        </a:rPr>
                        <a:t>nh</a:t>
                      </a:r>
                      <a:r>
                        <a:rPr lang="vi-VN"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a:solidFill>
                            <a:schemeClr val="tx1"/>
                          </a:solidFill>
                          <a:effectLst/>
                          <a:latin typeface="Times New Roman" panose="02020603050405020304" pitchFamily="18" charset="0"/>
                          <a:cs typeface="Times New Roman" panose="02020603050405020304" pitchFamily="18" charset="0"/>
                        </a:rPr>
                        <a:t>(</a:t>
                      </a:r>
                      <a:r>
                        <a:rPr lang="en-US" sz="2200" b="1" spc="5" dirty="0" err="1">
                          <a:solidFill>
                            <a:schemeClr val="tx1"/>
                          </a:solidFill>
                          <a:effectLst/>
                          <a:latin typeface="Times New Roman" panose="02020603050405020304" pitchFamily="18" charset="0"/>
                          <a:cs typeface="Times New Roman" panose="02020603050405020304" pitchFamily="18" charset="0"/>
                        </a:rPr>
                        <a:t>dấu</a:t>
                      </a:r>
                      <a:r>
                        <a:rPr lang="en-US"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err="1">
                          <a:solidFill>
                            <a:schemeClr val="tx1"/>
                          </a:solidFill>
                          <a:effectLst/>
                          <a:latin typeface="Times New Roman" panose="02020603050405020304" pitchFamily="18" charset="0"/>
                          <a:cs typeface="Times New Roman" panose="02020603050405020304" pitchFamily="18" charset="0"/>
                        </a:rPr>
                        <a:t>hiệu</a:t>
                      </a:r>
                      <a:r>
                        <a:rPr lang="en-US"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err="1">
                          <a:solidFill>
                            <a:schemeClr val="tx1"/>
                          </a:solidFill>
                          <a:effectLst/>
                          <a:latin typeface="Times New Roman" panose="02020603050405020304" pitchFamily="18" charset="0"/>
                          <a:cs typeface="Times New Roman" panose="02020603050405020304" pitchFamily="18" charset="0"/>
                        </a:rPr>
                        <a:t>nhận</a:t>
                      </a:r>
                      <a:r>
                        <a:rPr lang="en-US" sz="2200" b="1" spc="5" dirty="0">
                          <a:solidFill>
                            <a:schemeClr val="tx1"/>
                          </a:solidFill>
                          <a:effectLst/>
                          <a:latin typeface="Times New Roman" panose="02020603050405020304" pitchFamily="18" charset="0"/>
                          <a:cs typeface="Times New Roman" panose="02020603050405020304" pitchFamily="18" charset="0"/>
                        </a:rPr>
                        <a:t> </a:t>
                      </a:r>
                      <a:r>
                        <a:rPr lang="en-US" sz="2200" b="1" spc="5" dirty="0" err="1">
                          <a:solidFill>
                            <a:schemeClr val="tx1"/>
                          </a:solidFill>
                          <a:effectLst/>
                          <a:latin typeface="Times New Roman" panose="02020603050405020304" pitchFamily="18" charset="0"/>
                          <a:cs typeface="Times New Roman" panose="02020603050405020304" pitchFamily="18" charset="0"/>
                        </a:rPr>
                        <a:t>biết</a:t>
                      </a:r>
                      <a:r>
                        <a:rPr lang="en-US" sz="2200" b="1" spc="5" dirty="0">
                          <a:solidFill>
                            <a:schemeClr val="tx1"/>
                          </a:solidFill>
                          <a:effectLst/>
                          <a:latin typeface="Times New Roman" panose="02020603050405020304" pitchFamily="18" charset="0"/>
                          <a:cs typeface="Times New Roman" panose="02020603050405020304" pitchFamily="18" charset="0"/>
                        </a:rPr>
                        <a:t>)</a:t>
                      </a:r>
                      <a:endParaRPr lang="en-US" sz="2200" b="1"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770819345"/>
                  </a:ext>
                </a:extLst>
              </a:tr>
              <a:tr h="1342233">
                <a:tc>
                  <a:txBody>
                    <a:bodyPr/>
                    <a:lstStyle/>
                    <a:p>
                      <a:pPr marL="0" marR="0" indent="14605">
                        <a:lnSpc>
                          <a:spcPct val="100000"/>
                        </a:lnSpc>
                        <a:spcBef>
                          <a:spcPts val="0"/>
                        </a:spcBef>
                        <a:spcAft>
                          <a:spcPts val="0"/>
                        </a:spcAft>
                        <a:tabLst>
                          <a:tab pos="422275" algn="l"/>
                        </a:tabLst>
                      </a:pPr>
                      <a:r>
                        <a:rPr lang="en-US" sz="2200" b="0" dirty="0">
                          <a:solidFill>
                            <a:schemeClr val="tx1"/>
                          </a:solidFill>
                          <a:effectLst/>
                          <a:latin typeface="Times New Roman" panose="02020603050405020304" pitchFamily="18" charset="0"/>
                          <a:cs typeface="Times New Roman" panose="02020603050405020304" pitchFamily="18" charset="0"/>
                        </a:rPr>
                        <a:t>Khi </a:t>
                      </a:r>
                      <a:r>
                        <a:rPr lang="en-US" sz="2200" b="0" dirty="0" err="1">
                          <a:solidFill>
                            <a:schemeClr val="tx1"/>
                          </a:solidFill>
                          <a:effectLst/>
                          <a:latin typeface="Times New Roman" panose="02020603050405020304" pitchFamily="18" charset="0"/>
                          <a:cs typeface="Times New Roman" panose="02020603050405020304" pitchFamily="18" charset="0"/>
                        </a:rPr>
                        <a:t>sóng</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thần</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được</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tạo</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ra</a:t>
                      </a:r>
                      <a:r>
                        <a:rPr lang="en-US" sz="2200" b="0" dirty="0">
                          <a:solidFill>
                            <a:schemeClr val="tx1"/>
                          </a:solidFill>
                          <a:effectLst/>
                          <a:latin typeface="Times New Roman" panose="02020603050405020304" pitchFamily="18" charset="0"/>
                          <a:cs typeface="Times New Roman" panose="02020603050405020304" pitchFamily="18" charset="0"/>
                        </a:rPr>
                        <a:t> ờ </a:t>
                      </a:r>
                      <a:r>
                        <a:rPr lang="en-US" sz="2200" b="0" dirty="0" err="1">
                          <a:solidFill>
                            <a:schemeClr val="tx1"/>
                          </a:solidFill>
                          <a:effectLst/>
                          <a:latin typeface="Times New Roman" panose="02020603050405020304" pitchFamily="18" charset="0"/>
                          <a:cs typeface="Times New Roman" panose="02020603050405020304" pitchFamily="18" charset="0"/>
                        </a:rPr>
                        <a:t>ngoải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khơi</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xa</a:t>
                      </a:r>
                      <a:r>
                        <a:rPr lang="en-US" sz="2200" b="0" dirty="0">
                          <a:solidFill>
                            <a:schemeClr val="tx1"/>
                          </a:solidFill>
                          <a:effectLst/>
                          <a:latin typeface="Times New Roman" panose="02020603050405020304" pitchFamily="18" charset="0"/>
                          <a:cs typeface="Times New Roman" panose="02020603050405020304" pitchFamily="18" charset="0"/>
                        </a:rPr>
                        <a:t> ... A-</a:t>
                      </a:r>
                      <a:r>
                        <a:rPr lang="en-US" sz="2200" b="0" dirty="0" err="1">
                          <a:solidFill>
                            <a:schemeClr val="tx1"/>
                          </a:solidFill>
                          <a:effectLst/>
                          <a:latin typeface="Times New Roman" panose="02020603050405020304" pitchFamily="18" charset="0"/>
                          <a:cs typeface="Times New Roman" panose="02020603050405020304" pitchFamily="18" charset="0"/>
                        </a:rPr>
                        <a:t>lảt</a:t>
                      </a:r>
                      <a:r>
                        <a:rPr lang="en-US" sz="2200" b="0" dirty="0">
                          <a:solidFill>
                            <a:schemeClr val="tx1"/>
                          </a:solidFill>
                          <a:effectLst/>
                          <a:latin typeface="Times New Roman" panose="02020603050405020304" pitchFamily="18" charset="0"/>
                          <a:cs typeface="Times New Roman" panose="02020603050405020304" pitchFamily="18" charset="0"/>
                        </a:rPr>
                        <a:t>-</a:t>
                      </a:r>
                      <a:r>
                        <a:rPr lang="en-US" sz="2200" b="0" dirty="0" err="1">
                          <a:solidFill>
                            <a:schemeClr val="tx1"/>
                          </a:solidFill>
                          <a:effectLst/>
                          <a:latin typeface="Times New Roman" panose="02020603050405020304" pitchFamily="18" charset="0"/>
                          <a:cs typeface="Times New Roman" panose="02020603050405020304" pitchFamily="18" charset="0"/>
                        </a:rPr>
                        <a:t>xca</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năm</a:t>
                      </a:r>
                      <a:r>
                        <a:rPr lang="en-US" sz="2200" b="0" dirty="0">
                          <a:solidFill>
                            <a:schemeClr val="tx1"/>
                          </a:solidFill>
                          <a:effectLst/>
                          <a:latin typeface="Times New Roman" panose="02020603050405020304" pitchFamily="18" charset="0"/>
                          <a:cs typeface="Times New Roman" panose="02020603050405020304" pitchFamily="18" charset="0"/>
                        </a:rPr>
                        <a:t> 1958 </a:t>
                      </a:r>
                      <a:r>
                        <a:rPr lang="en-US" sz="2200" b="0" dirty="0" err="1">
                          <a:solidFill>
                            <a:schemeClr val="tx1"/>
                          </a:solidFill>
                          <a:effectLst/>
                          <a:latin typeface="Times New Roman" panose="02020603050405020304" pitchFamily="18" charset="0"/>
                          <a:cs typeface="Times New Roman" panose="02020603050405020304" pitchFamily="18" charset="0"/>
                        </a:rPr>
                        <a:t>cao</a:t>
                      </a:r>
                      <a:r>
                        <a:rPr lang="en-US" sz="2200" b="0" dirty="0">
                          <a:solidFill>
                            <a:schemeClr val="tx1"/>
                          </a:solidFill>
                          <a:effectLst/>
                          <a:latin typeface="Times New Roman" panose="02020603050405020304" pitchFamily="18" charset="0"/>
                          <a:cs typeface="Times New Roman" panose="02020603050405020304" pitchFamily="18" charset="0"/>
                        </a:rPr>
                        <a:t> </a:t>
                      </a:r>
                      <a:r>
                        <a:rPr lang="en-US" sz="2200" b="0" dirty="0" err="1">
                          <a:solidFill>
                            <a:schemeClr val="tx1"/>
                          </a:solidFill>
                          <a:effectLst/>
                          <a:latin typeface="Times New Roman" panose="02020603050405020304" pitchFamily="18" charset="0"/>
                          <a:cs typeface="Times New Roman" panose="02020603050405020304" pitchFamily="18" charset="0"/>
                        </a:rPr>
                        <a:t>đến</a:t>
                      </a:r>
                      <a:r>
                        <a:rPr lang="en-US" sz="2200" b="0" dirty="0">
                          <a:solidFill>
                            <a:schemeClr val="tx1"/>
                          </a:solidFill>
                          <a:effectLst/>
                          <a:latin typeface="Times New Roman" panose="02020603050405020304" pitchFamily="18" charset="0"/>
                          <a:cs typeface="Times New Roman" panose="02020603050405020304" pitchFamily="18" charset="0"/>
                        </a:rPr>
                        <a:t> 525 in.</a:t>
                      </a:r>
                      <a:endParaRPr lang="en-US" sz="2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Trình</a:t>
                      </a:r>
                      <a:r>
                        <a:rPr lang="vi-VN" sz="2200" b="0" spc="5"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bày</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thông</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tin</a:t>
                      </a:r>
                      <a:r>
                        <a:rPr lang="vi-VN" sz="2200" b="0" spc="5"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theo</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quan</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hệ nhân</a:t>
                      </a:r>
                      <a:r>
                        <a:rPr lang="vi-VN" sz="2200" b="0" spc="10" dirty="0">
                          <a:solidFill>
                            <a:schemeClr val="tx1"/>
                          </a:solidFill>
                          <a:effectLst/>
                          <a:latin typeface="Times New Roman" panose="02020603050405020304" pitchFamily="18" charset="0"/>
                          <a:cs typeface="Times New Roman" panose="02020603050405020304" pitchFamily="18" charset="0"/>
                        </a:rPr>
                        <a:t> </a:t>
                      </a:r>
                      <a:r>
                        <a:rPr lang="vi-VN" sz="2200" b="0" dirty="0">
                          <a:solidFill>
                            <a:schemeClr val="tx1"/>
                          </a:solidFill>
                          <a:effectLst/>
                          <a:latin typeface="Times New Roman" panose="02020603050405020304" pitchFamily="18" charset="0"/>
                          <a:cs typeface="Times New Roman" panose="02020603050405020304" pitchFamily="18" charset="0"/>
                        </a:rPr>
                        <a:t>quả</a:t>
                      </a:r>
                      <a:endParaRPr lang="en-US" sz="2200" b="0" dirty="0">
                        <a:solidFill>
                          <a:schemeClr val="tx1"/>
                        </a:solidFill>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Sử dụng từ ngữ thể hiện mối quan hệ nhân quả giữa các thông tin: Do vậ</a:t>
                      </a:r>
                      <a:r>
                        <a:rPr lang="en-US" sz="2200" b="0" dirty="0">
                          <a:solidFill>
                            <a:schemeClr val="tx1"/>
                          </a:solidFill>
                          <a:effectLst/>
                          <a:latin typeface="Times New Roman" panose="02020603050405020304" pitchFamily="18" charset="0"/>
                          <a:cs typeface="Times New Roman" panose="02020603050405020304" pitchFamily="18" charset="0"/>
                        </a:rPr>
                        <a:t>y</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0718981"/>
                  </a:ext>
                </a:extLst>
              </a:tr>
              <a:tr h="2348909">
                <a:tc>
                  <a:txBody>
                    <a:bodyPr/>
                    <a:lstStyle/>
                    <a:p>
                      <a:pPr marL="0" marR="0" indent="14605">
                        <a:lnSpc>
                          <a:spcPct val="100000"/>
                        </a:lnSpc>
                        <a:spcBef>
                          <a:spcPts val="0"/>
                        </a:spcBef>
                        <a:spcAft>
                          <a:spcPts val="0"/>
                        </a:spcAft>
                        <a:tabLst>
                          <a:tab pos="431800" algn="l"/>
                        </a:tabLst>
                      </a:pPr>
                      <a:r>
                        <a:rPr lang="en-US" sz="2200" b="0">
                          <a:solidFill>
                            <a:schemeClr val="tx1"/>
                          </a:solidFill>
                          <a:effectLst/>
                          <a:latin typeface="Times New Roman" panose="02020603050405020304" pitchFamily="18" charset="0"/>
                          <a:cs typeface="Times New Roman" panose="02020603050405020304" pitchFamily="18" charset="0"/>
                        </a:rPr>
                        <a:t>Nguyên nhân gây ra sóng thần chủ yếu do động đất ... trong khu vực “vòng đai lửa Châu Á- Thải Bình Dương".</a:t>
                      </a:r>
                    </a:p>
                    <a:p>
                      <a:pPr marL="0" marR="0">
                        <a:lnSpc>
                          <a:spcPct val="100000"/>
                        </a:lnSpc>
                        <a:spcBef>
                          <a:spcPts val="0"/>
                        </a:spcBef>
                        <a:spcAft>
                          <a:spcPts val="0"/>
                        </a:spcAft>
                      </a:pPr>
                      <a:r>
                        <a:rPr lang="vi-VN"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Trình bày thông tin theo mức độ quan trọng của thông tin, thể hiện rõ mối quan hệ giữa thông tin chính với thông tin chi tiế</a:t>
                      </a:r>
                      <a:r>
                        <a:rPr lang="en-US" sz="2200" b="0" dirty="0">
                          <a:solidFill>
                            <a:schemeClr val="tx1"/>
                          </a:solidFill>
                          <a:effectLst/>
                          <a:latin typeface="Times New Roman" panose="02020603050405020304" pitchFamily="18" charset="0"/>
                          <a:cs typeface="Times New Roman" panose="02020603050405020304" pitchFamily="18" charset="0"/>
                        </a:rPr>
                        <a:t>t</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a:solidFill>
                            <a:schemeClr val="tx1"/>
                          </a:solidFill>
                          <a:effectLst/>
                          <a:latin typeface="Times New Roman" panose="02020603050405020304" pitchFamily="18" charset="0"/>
                          <a:cs typeface="Times New Roman" panose="02020603050405020304" pitchFamily="18" charset="0"/>
                        </a:rPr>
                        <a:t>– Trình bày thông tin chính trước: Nguyên nhân gây ra sóng thần chủ yếu do động đất, ngoài ra còn do núi lửa phun trào, lở đất và các vụ nổ dưới đáy biển (kể cả các vụ thử hạt nhân dưới nước),... </a:t>
                      </a:r>
                      <a:endParaRPr lang="en-US" sz="2200" b="0">
                        <a:solidFill>
                          <a:schemeClr val="tx1"/>
                        </a:solidFill>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vi-VN" sz="2200" b="0">
                          <a:solidFill>
                            <a:schemeClr val="tx1"/>
                          </a:solidFill>
                          <a:effectLst/>
                          <a:latin typeface="Times New Roman" panose="02020603050405020304" pitchFamily="18" charset="0"/>
                          <a:cs typeface="Times New Roman" panose="02020603050405020304" pitchFamily="18" charset="0"/>
                        </a:rPr>
                        <a:t>– Sau đó trình bày thông tin chi tiết (thảm hoạ sóng thần ngày 26/12 /2004...) để làm ví dụ minh hoạ cho ý chính</a:t>
                      </a:r>
                      <a:endParaRPr lang="en-US" sz="2200" b="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4086100"/>
                  </a:ext>
                </a:extLst>
              </a:tr>
              <a:tr h="2348909">
                <a:tc>
                  <a:txBody>
                    <a:bodyPr/>
                    <a:lstStyle/>
                    <a:p>
                      <a:pPr marL="0" marR="0" indent="14605">
                        <a:lnSpc>
                          <a:spcPct val="100000"/>
                        </a:lnSpc>
                        <a:spcBef>
                          <a:spcPts val="0"/>
                        </a:spcBef>
                        <a:spcAft>
                          <a:spcPts val="0"/>
                        </a:spcAft>
                        <a:tabLst>
                          <a:tab pos="427355" algn="l"/>
                        </a:tabLst>
                      </a:pPr>
                      <a:r>
                        <a:rPr lang="en-US" sz="2200" b="0">
                          <a:solidFill>
                            <a:schemeClr val="tx1"/>
                          </a:solidFill>
                          <a:effectLst/>
                          <a:latin typeface="Times New Roman" panose="02020603050405020304" pitchFamily="18" charset="0"/>
                          <a:cs typeface="Times New Roman" panose="02020603050405020304" pitchFamily="18" charset="0"/>
                        </a:rPr>
                        <a:t>Những người trên bờ biển khó biết sóng thần sắp tiến về phía mình ... đến vùng cao hơn để trú ẩn trước khi sóng thần đến.</a:t>
                      </a:r>
                    </a:p>
                    <a:p>
                      <a:pPr marL="0" marR="0">
                        <a:lnSpc>
                          <a:spcPct val="100000"/>
                        </a:lnSpc>
                        <a:spcBef>
                          <a:spcPts val="0"/>
                        </a:spcBef>
                        <a:spcAft>
                          <a:spcPts val="0"/>
                        </a:spcAft>
                      </a:pPr>
                      <a:r>
                        <a:rPr lang="vi-VN"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Trình bày thông tin theo trật tự thời gian và quan hệ nhân quả</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vi-VN" sz="2200" b="0" dirty="0">
                          <a:solidFill>
                            <a:schemeClr val="tx1"/>
                          </a:solidFill>
                          <a:effectLst/>
                          <a:latin typeface="Times New Roman" panose="02020603050405020304" pitchFamily="18" charset="0"/>
                          <a:cs typeface="Times New Roman" panose="02020603050405020304" pitchFamily="18" charset="0"/>
                        </a:rPr>
                        <a:t>– Trình bày thông tin về diễn tiến xuất hiện, dấu hiệu cảnh báo sóng thần ở khu vực bờ biển: các thông tin được trình bày theo trật tự thời gian: Dấu hiệu đầu tiên là..., Bỗng nhiên..., sau đó... – Trình bày thông tin theo quan hệ nhân quả: sử dụng từ ngữ thể hiện mối quan hệ nhân quả giữa các thông tin: Do vậy...</a:t>
                      </a:r>
                      <a:endParaRPr lang="en-US" sz="2200" b="0" dirty="0">
                        <a:solidFill>
                          <a:schemeClr val="tx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0962663"/>
                  </a:ext>
                </a:extLst>
              </a:tr>
            </a:tbl>
          </a:graphicData>
        </a:graphic>
      </p:graphicFrame>
    </p:spTree>
    <p:extLst>
      <p:ext uri="{BB962C8B-B14F-4D97-AF65-F5344CB8AC3E}">
        <p14:creationId xmlns:p14="http://schemas.microsoft.com/office/powerpoint/2010/main" val="4286739460"/>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ahyp="http://schemas.microsoft.com/office/drawing/2018/hyperlinkcolor" xmlns:a14="http://schemas.microsoft.com/office/drawing/2010/main" xmlns:a16="http://schemas.microsoft.com/office/drawing/2014/main" xmlns="">
      <p:transition spd="slow" advClick="0" advTm="100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25D2F6F-5B91-43DD-BBFC-8C605CEA6B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25" y="705"/>
            <a:ext cx="12192000" cy="6858000"/>
          </a:xfrm>
          <a:prstGeom prst="rect">
            <a:avLst/>
          </a:prstGeom>
        </p:spPr>
      </p:pic>
      <p:pic>
        <p:nvPicPr>
          <p:cNvPr id="5" name="图片 4">
            <a:extLst>
              <a:ext uri="{FF2B5EF4-FFF2-40B4-BE49-F238E27FC236}">
                <a16:creationId xmlns:a16="http://schemas.microsoft.com/office/drawing/2014/main" id="{DD43765F-8FB2-45FC-9056-EA4EC6CF52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187"/>
            <a:ext cx="5112469" cy="735607"/>
          </a:xfrm>
          <a:prstGeom prst="rect">
            <a:avLst/>
          </a:prstGeom>
        </p:spPr>
      </p:pic>
      <p:pic>
        <p:nvPicPr>
          <p:cNvPr id="6" name="图片 5">
            <a:extLst>
              <a:ext uri="{FF2B5EF4-FFF2-40B4-BE49-F238E27FC236}">
                <a16:creationId xmlns:a16="http://schemas.microsoft.com/office/drawing/2014/main" id="{682EF90F-C647-4AC0-9C22-3CF6B5BD4D7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pic>
        <p:nvPicPr>
          <p:cNvPr id="8" name="图片 7">
            <a:extLst>
              <a:ext uri="{FF2B5EF4-FFF2-40B4-BE49-F238E27FC236}">
                <a16:creationId xmlns:a16="http://schemas.microsoft.com/office/drawing/2014/main" id="{2CAC6C35-46DE-4B14-AF72-30DEC11FD1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31086" y="4854224"/>
            <a:ext cx="2970439" cy="2018289"/>
          </a:xfrm>
          <a:prstGeom prst="rect">
            <a:avLst/>
          </a:prstGeom>
        </p:spPr>
      </p:pic>
      <p:pic>
        <p:nvPicPr>
          <p:cNvPr id="19" name="图片 18">
            <a:extLst>
              <a:ext uri="{FF2B5EF4-FFF2-40B4-BE49-F238E27FC236}">
                <a16:creationId xmlns:a16="http://schemas.microsoft.com/office/drawing/2014/main" id="{EC172EA9-C353-428E-84FE-C6ABA3F849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3428999"/>
            <a:ext cx="1712686" cy="3429000"/>
          </a:xfrm>
          <a:prstGeom prst="rect">
            <a:avLst/>
          </a:prstGeom>
        </p:spPr>
      </p:pic>
      <p:pic>
        <p:nvPicPr>
          <p:cNvPr id="2" name="Shape 49">
            <a:extLst>
              <a:ext uri="{FF2B5EF4-FFF2-40B4-BE49-F238E27FC236}">
                <a16:creationId xmlns:a16="http://schemas.microsoft.com/office/drawing/2014/main" id="{EB7AF2DC-CF7C-E6A8-AB9B-6135B870796C}"/>
              </a:ext>
            </a:extLst>
          </p:cNvPr>
          <p:cNvPicPr/>
          <p:nvPr/>
        </p:nvPicPr>
        <p:blipFill>
          <a:blip r:embed="rId8"/>
          <a:stretch/>
        </p:blipFill>
        <p:spPr>
          <a:xfrm>
            <a:off x="856343" y="1135290"/>
            <a:ext cx="5588000" cy="2135812"/>
          </a:xfrm>
          <a:prstGeom prst="rect">
            <a:avLst/>
          </a:prstGeom>
        </p:spPr>
      </p:pic>
      <p:sp>
        <p:nvSpPr>
          <p:cNvPr id="7" name="TextBox 6">
            <a:extLst>
              <a:ext uri="{FF2B5EF4-FFF2-40B4-BE49-F238E27FC236}">
                <a16:creationId xmlns:a16="http://schemas.microsoft.com/office/drawing/2014/main" id="{EC90A12E-CE7D-6B83-974C-8ECD0945763A}"/>
              </a:ext>
            </a:extLst>
          </p:cNvPr>
          <p:cNvSpPr txBox="1"/>
          <p:nvPr/>
        </p:nvSpPr>
        <p:spPr>
          <a:xfrm>
            <a:off x="2395091" y="3136611"/>
            <a:ext cx="3251200" cy="584775"/>
          </a:xfrm>
          <a:prstGeom prst="rect">
            <a:avLst/>
          </a:prstGeom>
          <a:noFill/>
        </p:spPr>
        <p:txBody>
          <a:bodyPr wrap="square" rtlCol="0">
            <a:spAutoFit/>
          </a:bodyPr>
          <a:lstStyle/>
          <a:p>
            <a:r>
              <a:rPr lang="vi-VN" sz="3200" b="1" smtClean="0"/>
              <a:t>sơ đồ</a:t>
            </a:r>
            <a:endParaRPr lang="en-US" sz="3200" b="1" dirty="0"/>
          </a:p>
        </p:txBody>
      </p:sp>
      <p:pic>
        <p:nvPicPr>
          <p:cNvPr id="9" name="Picutre 53">
            <a:extLst>
              <a:ext uri="{FF2B5EF4-FFF2-40B4-BE49-F238E27FC236}">
                <a16:creationId xmlns:a16="http://schemas.microsoft.com/office/drawing/2014/main" id="{84C0D74E-A578-C051-C22E-54A80F68F7B5}"/>
              </a:ext>
            </a:extLst>
          </p:cNvPr>
          <p:cNvPicPr/>
          <p:nvPr/>
        </p:nvPicPr>
        <p:blipFill>
          <a:blip r:embed="rId9"/>
          <a:stretch/>
        </p:blipFill>
        <p:spPr>
          <a:xfrm>
            <a:off x="6630670" y="1135289"/>
            <a:ext cx="5561330" cy="2135813"/>
          </a:xfrm>
          <a:prstGeom prst="rect">
            <a:avLst/>
          </a:prstGeom>
        </p:spPr>
      </p:pic>
      <p:sp>
        <p:nvSpPr>
          <p:cNvPr id="10" name="TextBox 9">
            <a:extLst>
              <a:ext uri="{FF2B5EF4-FFF2-40B4-BE49-F238E27FC236}">
                <a16:creationId xmlns:a16="http://schemas.microsoft.com/office/drawing/2014/main" id="{D3006F05-979A-D36A-F264-E4F27B0FD8D7}"/>
              </a:ext>
            </a:extLst>
          </p:cNvPr>
          <p:cNvSpPr txBox="1"/>
          <p:nvPr/>
        </p:nvSpPr>
        <p:spPr>
          <a:xfrm>
            <a:off x="8171309" y="3185500"/>
            <a:ext cx="3251200" cy="584775"/>
          </a:xfrm>
          <a:prstGeom prst="rect">
            <a:avLst/>
          </a:prstGeom>
          <a:noFill/>
        </p:spPr>
        <p:txBody>
          <a:bodyPr wrap="square" rtlCol="0">
            <a:spAutoFit/>
          </a:bodyPr>
          <a:lstStyle/>
          <a:p>
            <a:r>
              <a:rPr lang="vi-VN" sz="3200" b="1" dirty="0"/>
              <a:t>Hình ảnh</a:t>
            </a:r>
            <a:endParaRPr lang="en-US" sz="3200" b="1" dirty="0"/>
          </a:p>
        </p:txBody>
      </p:sp>
      <p:sp>
        <p:nvSpPr>
          <p:cNvPr id="11" name="TextBox 10">
            <a:extLst>
              <a:ext uri="{FF2B5EF4-FFF2-40B4-BE49-F238E27FC236}">
                <a16:creationId xmlns:a16="http://schemas.microsoft.com/office/drawing/2014/main" id="{8DEA533F-A4B7-E0E6-CFD5-E635F1B6DE9B}"/>
              </a:ext>
            </a:extLst>
          </p:cNvPr>
          <p:cNvSpPr txBox="1"/>
          <p:nvPr/>
        </p:nvSpPr>
        <p:spPr>
          <a:xfrm>
            <a:off x="2395091" y="307777"/>
            <a:ext cx="7401818" cy="707886"/>
          </a:xfrm>
          <a:prstGeom prst="rect">
            <a:avLst/>
          </a:prstGeom>
          <a:noFill/>
        </p:spPr>
        <p:txBody>
          <a:bodyPr wrap="square">
            <a:spAutoFit/>
          </a:bodyPr>
          <a:lstStyle/>
          <a:p>
            <a:pPr algn="ctr">
              <a:spcBef>
                <a:spcPts val="600"/>
              </a:spcBef>
              <a:spcAft>
                <a:spcPts val="600"/>
              </a:spcAft>
            </a:pPr>
            <a:r>
              <a:rPr lang="vi-VN" sz="4000" b="1" dirty="0">
                <a:solidFill>
                  <a:srgbClr val="FF0000"/>
                </a:solidFill>
                <a:effectLst/>
                <a:latin typeface="Times New Roman" panose="02020603050405020304" pitchFamily="18" charset="0"/>
                <a:ea typeface="Calibri" panose="020F0502020204030204" pitchFamily="34" charset="0"/>
              </a:rPr>
              <a:t>3. Phương tiện phi ngôn </a:t>
            </a:r>
            <a:r>
              <a:rPr lang="vi-VN" sz="4000" b="1" dirty="0" smtClean="0">
                <a:solidFill>
                  <a:srgbClr val="FF0000"/>
                </a:solidFill>
                <a:effectLst/>
                <a:latin typeface="Times New Roman" panose="02020603050405020304" pitchFamily="18" charset="0"/>
                <a:ea typeface="Calibri" panose="020F0502020204030204" pitchFamily="34" charset="0"/>
              </a:rPr>
              <a:t>ngữ</a:t>
            </a:r>
            <a:endParaRPr lang="vi-VN" sz="4000" dirty="0">
              <a:solidFill>
                <a:srgbClr val="FF0000"/>
              </a:solidFill>
              <a:effectLst/>
              <a:latin typeface="Times New Roman" panose="02020603050405020304" pitchFamily="18" charset="0"/>
              <a:ea typeface="Calibri" panose="020F0502020204030204" pitchFamily="34" charset="0"/>
            </a:endParaRPr>
          </a:p>
        </p:txBody>
      </p:sp>
      <p:sp>
        <p:nvSpPr>
          <p:cNvPr id="3" name="Rectangle 2"/>
          <p:cNvSpPr/>
          <p:nvPr/>
        </p:nvSpPr>
        <p:spPr>
          <a:xfrm>
            <a:off x="1266333" y="4089716"/>
            <a:ext cx="10517171" cy="1815882"/>
          </a:xfrm>
          <a:prstGeom prst="rect">
            <a:avLst/>
          </a:prstGeom>
          <a:solidFill>
            <a:schemeClr val="bg1"/>
          </a:solidFill>
        </p:spPr>
        <p:txBody>
          <a:bodyPr wrap="square">
            <a:spAutoFit/>
          </a:bodyPr>
          <a:lstStyle/>
          <a:p>
            <a:pPr algn="just">
              <a:spcBef>
                <a:spcPts val="600"/>
              </a:spcBef>
              <a:spcAft>
                <a:spcPts val="600"/>
              </a:spcAft>
            </a:pPr>
            <a:r>
              <a:rPr lang="vi-VN" sz="2800" dirty="0" smtClean="0">
                <a:solidFill>
                  <a:srgbClr val="000000"/>
                </a:solidFill>
                <a:latin typeface="Times New Roman" panose="02020603050405020304" pitchFamily="18" charset="0"/>
                <a:ea typeface="Calibri" panose="020F0502020204030204" pitchFamily="34" charset="0"/>
              </a:rPr>
              <a:t>=&gt; </a:t>
            </a:r>
            <a:r>
              <a:rPr lang="en-US" sz="2800" dirty="0">
                <a:solidFill>
                  <a:srgbClr val="000000"/>
                </a:solidFill>
                <a:latin typeface="Times New Roman" panose="02020603050405020304" pitchFamily="18" charset="0"/>
                <a:ea typeface="Calibri" panose="020F0502020204030204" pitchFamily="34" charset="0"/>
              </a:rPr>
              <a:t>Hiệu quả biểu đạt của phương tiện phi ngôn ngữ trong </a:t>
            </a:r>
            <a:r>
              <a:rPr lang="vi-VN" sz="2800" dirty="0">
                <a:solidFill>
                  <a:srgbClr val="000000"/>
                </a:solidFill>
                <a:latin typeface="Times New Roman" panose="02020603050405020304" pitchFamily="18" charset="0"/>
                <a:ea typeface="Calibri" panose="020F0502020204030204" pitchFamily="34" charset="0"/>
              </a:rPr>
              <a:t>văn bản</a:t>
            </a:r>
            <a:r>
              <a:rPr lang="en-US" sz="2800" dirty="0">
                <a:solidFill>
                  <a:srgbClr val="000000"/>
                </a:solidFill>
                <a:latin typeface="Times New Roman" panose="02020603050405020304" pitchFamily="18" charset="0"/>
                <a:ea typeface="Calibri" panose="020F0502020204030204" pitchFamily="34" charset="0"/>
              </a:rPr>
              <a:t>: làm cho thông tin của </a:t>
            </a:r>
            <a:r>
              <a:rPr lang="vi-VN" sz="2800" dirty="0">
                <a:solidFill>
                  <a:srgbClr val="000000"/>
                </a:solidFill>
                <a:latin typeface="Times New Roman" panose="02020603050405020304" pitchFamily="18" charset="0"/>
                <a:ea typeface="Calibri" panose="020F0502020204030204" pitchFamily="34" charset="0"/>
              </a:rPr>
              <a:t>văn bản</a:t>
            </a:r>
            <a:r>
              <a:rPr lang="en-US" sz="2800" dirty="0">
                <a:solidFill>
                  <a:srgbClr val="000000"/>
                </a:solidFill>
                <a:latin typeface="Times New Roman" panose="02020603050405020304" pitchFamily="18" charset="0"/>
                <a:ea typeface="Calibri" panose="020F0502020204030204" pitchFamily="34" charset="0"/>
              </a:rPr>
              <a:t> trở nên trực quan, rõ ràng hơn; giúp người đọc dễ hình dung hơn về những thông tin được trình bày; từ đó hiểu </a:t>
            </a:r>
            <a:r>
              <a:rPr lang="vi-VN" sz="2800" dirty="0">
                <a:solidFill>
                  <a:srgbClr val="000000"/>
                </a:solidFill>
                <a:latin typeface="Times New Roman" panose="02020603050405020304" pitchFamily="18" charset="0"/>
                <a:ea typeface="Calibri" panose="020F0502020204030204" pitchFamily="34" charset="0"/>
              </a:rPr>
              <a:t>văn bản</a:t>
            </a:r>
            <a:r>
              <a:rPr lang="en-US" sz="2800" dirty="0">
                <a:solidFill>
                  <a:srgbClr val="000000"/>
                </a:solidFill>
                <a:latin typeface="Times New Roman" panose="02020603050405020304" pitchFamily="18" charset="0"/>
                <a:ea typeface="Calibri" panose="020F0502020204030204" pitchFamily="34" charset="0"/>
              </a:rPr>
              <a:t> dễ dàng hơn.</a:t>
            </a:r>
          </a:p>
        </p:txBody>
      </p:sp>
    </p:spTree>
    <p:extLst>
      <p:ext uri="{BB962C8B-B14F-4D97-AF65-F5344CB8AC3E}">
        <p14:creationId xmlns:p14="http://schemas.microsoft.com/office/powerpoint/2010/main" val="1732295206"/>
      </p:ext>
    </p:extLst>
  </p:cSld>
  <p:clrMapOvr>
    <a:masterClrMapping/>
  </p:clrMapOvr>
  <mc:AlternateContent xmlns:mc="http://schemas.openxmlformats.org/markup-compatibility/2006" xmlns:p14="http://schemas.microsoft.com/office/powerpoint/2010/main">
    <mc:Choice Requires="p14">
      <p:transition spd="slow" p14:dur="175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750"/>
                                        <p:tgtEl>
                                          <p:spTgt spid="6"/>
                                        </p:tgtEl>
                                      </p:cBhvr>
                                    </p:animEffect>
                                  </p:childTnLst>
                                </p:cTn>
                              </p:par>
                            </p:childTnLst>
                          </p:cTn>
                        </p:par>
                        <p:par>
                          <p:cTn id="11" fill="hold">
                            <p:stCondLst>
                              <p:cond delay="750"/>
                            </p:stCondLst>
                            <p:childTnLst>
                              <p:par>
                                <p:cTn id="12" presetID="22" presetClass="entr" presetSubtype="4"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750"/>
                                        <p:tgtEl>
                                          <p:spTgt spid="19"/>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96" t="10595" r="7481" b="10516"/>
          <a:stretch/>
        </p:blipFill>
        <p:spPr>
          <a:xfrm>
            <a:off x="1778217" y="4592533"/>
            <a:ext cx="8869680" cy="2159187"/>
          </a:xfrm>
          <a:prstGeom prst="rect">
            <a:avLst/>
          </a:prstGeom>
        </p:spPr>
      </p:pic>
      <p:pic>
        <p:nvPicPr>
          <p:cNvPr id="29" name="图片 28">
            <a:extLst>
              <a:ext uri="{FF2B5EF4-FFF2-40B4-BE49-F238E27FC236}">
                <a16:creationId xmlns:a16="http://schemas.microsoft.com/office/drawing/2014/main" id="{CA646AA4-CF01-4C3C-9A96-298CAF30FC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147" y="5429839"/>
            <a:ext cx="12594294" cy="1550082"/>
          </a:xfrm>
          <a:prstGeom prst="rect">
            <a:avLst/>
          </a:prstGeom>
        </p:spPr>
      </p:pic>
      <p:pic>
        <p:nvPicPr>
          <p:cNvPr id="31" name="图片 30">
            <a:extLst>
              <a:ext uri="{FF2B5EF4-FFF2-40B4-BE49-F238E27FC236}">
                <a16:creationId xmlns:a16="http://schemas.microsoft.com/office/drawing/2014/main" id="{27990EFA-EBF1-41FE-B701-23F4CB1384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3" name="TextBox 2">
            <a:extLst>
              <a:ext uri="{FF2B5EF4-FFF2-40B4-BE49-F238E27FC236}">
                <a16:creationId xmlns:a16="http://schemas.microsoft.com/office/drawing/2014/main" id="{601C9E71-5341-E3AA-DD76-227CA75CA4A6}"/>
              </a:ext>
            </a:extLst>
          </p:cNvPr>
          <p:cNvSpPr txBox="1"/>
          <p:nvPr/>
        </p:nvSpPr>
        <p:spPr>
          <a:xfrm>
            <a:off x="3141305" y="176565"/>
            <a:ext cx="6710949" cy="1938992"/>
          </a:xfrm>
          <a:prstGeom prst="rect">
            <a:avLst/>
          </a:prstGeom>
          <a:noFill/>
        </p:spPr>
        <p:txBody>
          <a:bodyPr wrap="square">
            <a:spAutoFit/>
          </a:bodyPr>
          <a:lstStyle/>
          <a:p>
            <a:pPr marL="0" marR="0" algn="ctr">
              <a:spcBef>
                <a:spcPts val="0"/>
              </a:spcBef>
              <a:spcAft>
                <a:spcPts val="0"/>
              </a:spcAft>
            </a:pPr>
            <a:r>
              <a:rPr lang="vi-VN" sz="6000" b="1" dirty="0">
                <a:solidFill>
                  <a:srgbClr val="FF0000"/>
                </a:solidFill>
                <a:effectLst/>
                <a:latin typeface="Times New Roman" panose="02020603050405020304" pitchFamily="18" charset="0"/>
                <a:ea typeface="Calibri" panose="020F0502020204030204" pitchFamily="34" charset="0"/>
              </a:rPr>
              <a:t>LUYỆN </a:t>
            </a:r>
            <a:r>
              <a:rPr lang="vi-VN" sz="6000" b="1" dirty="0" smtClean="0">
                <a:solidFill>
                  <a:srgbClr val="FF0000"/>
                </a:solidFill>
                <a:effectLst/>
                <a:latin typeface="Times New Roman" panose="02020603050405020304" pitchFamily="18" charset="0"/>
                <a:ea typeface="Calibri" panose="020F0502020204030204" pitchFamily="34" charset="0"/>
              </a:rPr>
              <a:t>TẬP</a:t>
            </a:r>
          </a:p>
          <a:p>
            <a:pPr algn="ctr"/>
            <a:r>
              <a:rPr lang="vi-VN" sz="6000" b="1" dirty="0">
                <a:solidFill>
                  <a:srgbClr val="3333FF"/>
                </a:solidFill>
                <a:latin typeface="Times New Roman" panose="02020603050405020304" pitchFamily="18" charset="0"/>
                <a:ea typeface="Calibri" panose="020F0502020204030204" pitchFamily="34" charset="0"/>
              </a:rPr>
              <a:t>VẬN </a:t>
            </a:r>
            <a:r>
              <a:rPr lang="vi-VN" sz="6000" b="1" dirty="0" smtClean="0">
                <a:solidFill>
                  <a:srgbClr val="3333FF"/>
                </a:solidFill>
                <a:latin typeface="Times New Roman" panose="02020603050405020304" pitchFamily="18" charset="0"/>
                <a:ea typeface="Calibri" panose="020F0502020204030204" pitchFamily="34" charset="0"/>
              </a:rPr>
              <a:t>DỤNG</a:t>
            </a:r>
            <a:endParaRPr lang="en-US" sz="6000" b="1" dirty="0">
              <a:solidFill>
                <a:srgbClr val="3333FF"/>
              </a:solidFill>
              <a:latin typeface="Times New Roman" panose="02020603050405020304" pitchFamily="18" charset="0"/>
              <a:ea typeface="Calibri" panose="020F0502020204030204" pitchFamily="34" charset="0"/>
            </a:endParaRPr>
          </a:p>
        </p:txBody>
      </p:sp>
      <p:sp>
        <p:nvSpPr>
          <p:cNvPr id="2" name="Rectangle 1"/>
          <p:cNvSpPr/>
          <p:nvPr/>
        </p:nvSpPr>
        <p:spPr>
          <a:xfrm>
            <a:off x="3165057" y="2484088"/>
            <a:ext cx="6096000" cy="1569660"/>
          </a:xfrm>
          <a:prstGeom prst="rect">
            <a:avLst/>
          </a:prstGeom>
        </p:spPr>
        <p:txBody>
          <a:bodyPr>
            <a:spAutoFit/>
          </a:bodyPr>
          <a:lstStyle/>
          <a:p>
            <a:pPr marR="0" lvl="0" algn="ctr">
              <a:spcBef>
                <a:spcPts val="0"/>
              </a:spcBef>
              <a:spcAft>
                <a:spcPts val="0"/>
              </a:spcAft>
            </a:pPr>
            <a:r>
              <a:rPr lang="vi-VN" sz="3200" dirty="0">
                <a:solidFill>
                  <a:srgbClr val="000000"/>
                </a:solidFill>
                <a:latin typeface="Times New Roman" panose="02020603050405020304" pitchFamily="18" charset="0"/>
                <a:ea typeface="Calibri" panose="020F0502020204030204" pitchFamily="34" charset="0"/>
              </a:rPr>
              <a:t>T</a:t>
            </a:r>
            <a:r>
              <a:rPr lang="en-US" sz="3200" dirty="0" err="1">
                <a:solidFill>
                  <a:srgbClr val="000000"/>
                </a:solidFill>
                <a:latin typeface="Times New Roman" panose="02020603050405020304" pitchFamily="18" charset="0"/>
                <a:ea typeface="Calibri" panose="020F0502020204030204" pitchFamily="34" charset="0"/>
              </a:rPr>
              <a:t>hiết</a:t>
            </a:r>
            <a:r>
              <a:rPr lang="en-US" sz="3200" dirty="0">
                <a:solidFill>
                  <a:srgbClr val="000000"/>
                </a:solidFill>
                <a:latin typeface="Times New Roman" panose="02020603050405020304" pitchFamily="18" charset="0"/>
                <a:ea typeface="Calibri" panose="020F0502020204030204" pitchFamily="34" charset="0"/>
              </a:rPr>
              <a:t> kế một áp</a:t>
            </a:r>
            <a:r>
              <a:rPr lang="vi-VN" sz="3200" dirty="0">
                <a:solidFill>
                  <a:srgbClr val="000000"/>
                </a:solidFill>
                <a:latin typeface="Times New Roman" panose="02020603050405020304" pitchFamily="18" charset="0"/>
                <a:ea typeface="Calibri" panose="020F0502020204030204" pitchFamily="34" charset="0"/>
              </a:rPr>
              <a:t> </a:t>
            </a:r>
            <a:r>
              <a:rPr lang="en-US" sz="3200" dirty="0">
                <a:solidFill>
                  <a:srgbClr val="000000"/>
                </a:solidFill>
                <a:latin typeface="Times New Roman" panose="02020603050405020304" pitchFamily="18" charset="0"/>
                <a:ea typeface="Calibri" panose="020F0502020204030204" pitchFamily="34" charset="0"/>
              </a:rPr>
              <a:t>phích để hướng </a:t>
            </a:r>
            <a:r>
              <a:rPr lang="en-US" sz="3200" dirty="0" err="1">
                <a:solidFill>
                  <a:srgbClr val="000000"/>
                </a:solidFill>
                <a:latin typeface="Times New Roman" panose="02020603050405020304" pitchFamily="18" charset="0"/>
                <a:ea typeface="Calibri" panose="020F0502020204030204" pitchFamily="34" charset="0"/>
              </a:rPr>
              <a:t>dẫn</a:t>
            </a:r>
            <a:r>
              <a:rPr lang="en-US" sz="3200" dirty="0">
                <a:solidFill>
                  <a:srgbClr val="000000"/>
                </a:solidFill>
                <a:latin typeface="Times New Roman" panose="02020603050405020304" pitchFamily="18" charset="0"/>
                <a:ea typeface="Calibri" panose="020F0502020204030204" pitchFamily="34" charset="0"/>
              </a:rPr>
              <a:t> mọi người </a:t>
            </a:r>
            <a:r>
              <a:rPr lang="en-US" sz="3200" dirty="0" err="1">
                <a:solidFill>
                  <a:srgbClr val="000000"/>
                </a:solidFill>
                <a:latin typeface="Times New Roman" panose="02020603050405020304" pitchFamily="18" charset="0"/>
                <a:ea typeface="Calibri" panose="020F0502020204030204" pitchFamily="34" charset="0"/>
              </a:rPr>
              <a:t>những</a:t>
            </a:r>
            <a:r>
              <a:rPr lang="en-US" sz="3200" dirty="0">
                <a:solidFill>
                  <a:srgbClr val="000000"/>
                </a:solidFill>
                <a:latin typeface="Times New Roman" panose="02020603050405020304" pitchFamily="18" charset="0"/>
                <a:ea typeface="Calibri" panose="020F0502020204030204" pitchFamily="34" charset="0"/>
              </a:rPr>
              <a:t> việc </a:t>
            </a:r>
            <a:r>
              <a:rPr lang="en-US" sz="3200" dirty="0" err="1">
                <a:solidFill>
                  <a:srgbClr val="000000"/>
                </a:solidFill>
                <a:latin typeface="Times New Roman" panose="02020603050405020304" pitchFamily="18" charset="0"/>
                <a:ea typeface="Calibri" panose="020F0502020204030204" pitchFamily="34" charset="0"/>
              </a:rPr>
              <a:t>cần</a:t>
            </a:r>
            <a:r>
              <a:rPr lang="en-US" sz="3200" dirty="0">
                <a:solidFill>
                  <a:srgbClr val="000000"/>
                </a:solidFill>
                <a:latin typeface="Times New Roman" panose="02020603050405020304" pitchFamily="18" charset="0"/>
                <a:ea typeface="Calibri" panose="020F0502020204030204" pitchFamily="34" charset="0"/>
              </a:rPr>
              <a:t> làm khi </a:t>
            </a:r>
            <a:r>
              <a:rPr lang="en-US" sz="3200" dirty="0" err="1">
                <a:solidFill>
                  <a:srgbClr val="000000"/>
                </a:solidFill>
                <a:latin typeface="Times New Roman" panose="02020603050405020304" pitchFamily="18" charset="0"/>
                <a:ea typeface="Calibri" panose="020F0502020204030204" pitchFamily="34" charset="0"/>
              </a:rPr>
              <a:t>xảy</a:t>
            </a:r>
            <a:r>
              <a:rPr lang="en-US" sz="3200" dirty="0">
                <a:solidFill>
                  <a:srgbClr val="000000"/>
                </a:solidFill>
                <a:latin typeface="Times New Roman" panose="02020603050405020304" pitchFamily="18" charset="0"/>
                <a:ea typeface="Calibri" panose="020F0502020204030204" pitchFamily="34" charset="0"/>
              </a:rPr>
              <a:t> ra sóng </a:t>
            </a:r>
            <a:r>
              <a:rPr lang="en-US" sz="3200" dirty="0" err="1">
                <a:solidFill>
                  <a:srgbClr val="000000"/>
                </a:solidFill>
                <a:latin typeface="Times New Roman" panose="02020603050405020304" pitchFamily="18" charset="0"/>
                <a:ea typeface="Calibri" panose="020F0502020204030204" pitchFamily="34" charset="0"/>
              </a:rPr>
              <a:t>thần</a:t>
            </a:r>
            <a:r>
              <a:rPr lang="en-US" sz="3200" dirty="0">
                <a:solidFill>
                  <a:srgbClr val="000000"/>
                </a:solidFill>
                <a:latin typeface="Times New Roman" panose="02020603050405020304" pitchFamily="18" charset="0"/>
                <a:ea typeface="Calibri" panose="020F0502020204030204" pitchFamily="34" charset="0"/>
              </a:rPr>
              <a:t>.</a:t>
            </a:r>
            <a:r>
              <a:rPr lang="en-US" sz="3200" b="1" dirty="0">
                <a:solidFill>
                  <a:srgbClr val="000000"/>
                </a:solidFill>
                <a:latin typeface="Times New Roman" panose="02020603050405020304" pitchFamily="18" charset="0"/>
                <a:ea typeface="Calibri" panose="020F0502020204030204" pitchFamily="34" charset="0"/>
              </a:rPr>
              <a:t> </a:t>
            </a:r>
            <a:endParaRPr lang="en-US" sz="32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34670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CD192F5-2462-4183-9970-EECF78AF23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5265AAD1-7423-450A-A43C-BF6CE270D3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 y="5238750"/>
            <a:ext cx="12153900" cy="1619250"/>
          </a:xfrm>
          <a:prstGeom prst="rect">
            <a:avLst/>
          </a:prstGeom>
        </p:spPr>
      </p:pic>
      <p:pic>
        <p:nvPicPr>
          <p:cNvPr id="9" name="图片 8">
            <a:extLst>
              <a:ext uri="{FF2B5EF4-FFF2-40B4-BE49-F238E27FC236}">
                <a16:creationId xmlns:a16="http://schemas.microsoft.com/office/drawing/2014/main" id="{025942EF-0AE7-4A20-AEC3-A7B399DDA1E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6187"/>
            <a:ext cx="5112469" cy="735607"/>
          </a:xfrm>
          <a:prstGeom prst="rect">
            <a:avLst/>
          </a:prstGeom>
        </p:spPr>
      </p:pic>
      <p:grpSp>
        <p:nvGrpSpPr>
          <p:cNvPr id="35" name="组合 34">
            <a:extLst>
              <a:ext uri="{FF2B5EF4-FFF2-40B4-BE49-F238E27FC236}">
                <a16:creationId xmlns:a16="http://schemas.microsoft.com/office/drawing/2014/main" id="{C9B7F83E-AB28-4EF5-A4D4-1CEC153FFBE6}"/>
              </a:ext>
            </a:extLst>
          </p:cNvPr>
          <p:cNvGrpSpPr/>
          <p:nvPr/>
        </p:nvGrpSpPr>
        <p:grpSpPr>
          <a:xfrm>
            <a:off x="-38100" y="3829620"/>
            <a:ext cx="4324350" cy="3050613"/>
            <a:chOff x="-38100" y="3829620"/>
            <a:chExt cx="4324350" cy="3050613"/>
          </a:xfrm>
        </p:grpSpPr>
        <p:pic>
          <p:nvPicPr>
            <p:cNvPr id="21" name="图片 20">
              <a:extLst>
                <a:ext uri="{FF2B5EF4-FFF2-40B4-BE49-F238E27FC236}">
                  <a16:creationId xmlns:a16="http://schemas.microsoft.com/office/drawing/2014/main" id="{C57087EB-9BBB-441A-954C-52A19F7A2DD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 y="3829620"/>
              <a:ext cx="1724025" cy="2371725"/>
            </a:xfrm>
            <a:prstGeom prst="rect">
              <a:avLst/>
            </a:prstGeom>
          </p:spPr>
        </p:pic>
        <p:pic>
          <p:nvPicPr>
            <p:cNvPr id="13" name="图片 12">
              <a:extLst>
                <a:ext uri="{FF2B5EF4-FFF2-40B4-BE49-F238E27FC236}">
                  <a16:creationId xmlns:a16="http://schemas.microsoft.com/office/drawing/2014/main" id="{A3AA10B9-A6E3-46AF-B92A-317D385D9F2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55653" y="4744154"/>
              <a:ext cx="1885950" cy="1885950"/>
            </a:xfrm>
            <a:prstGeom prst="rect">
              <a:avLst/>
            </a:prstGeom>
          </p:spPr>
        </p:pic>
        <p:pic>
          <p:nvPicPr>
            <p:cNvPr id="19" name="图片 18">
              <a:extLst>
                <a:ext uri="{FF2B5EF4-FFF2-40B4-BE49-F238E27FC236}">
                  <a16:creationId xmlns:a16="http://schemas.microsoft.com/office/drawing/2014/main" id="{9F502D5B-7BB7-4DE8-A92B-7D23ECB1A03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100" y="5260983"/>
              <a:ext cx="4324350" cy="1619250"/>
            </a:xfrm>
            <a:prstGeom prst="rect">
              <a:avLst/>
            </a:prstGeom>
          </p:spPr>
        </p:pic>
      </p:grpSp>
      <p:grpSp>
        <p:nvGrpSpPr>
          <p:cNvPr id="36" name="组合 35">
            <a:extLst>
              <a:ext uri="{FF2B5EF4-FFF2-40B4-BE49-F238E27FC236}">
                <a16:creationId xmlns:a16="http://schemas.microsoft.com/office/drawing/2014/main" id="{EE9683E9-1747-4848-8FAB-1A02AE1BD55F}"/>
              </a:ext>
            </a:extLst>
          </p:cNvPr>
          <p:cNvGrpSpPr/>
          <p:nvPr/>
        </p:nvGrpSpPr>
        <p:grpSpPr>
          <a:xfrm>
            <a:off x="8724033" y="4141796"/>
            <a:ext cx="3974525" cy="2760670"/>
            <a:chOff x="8724033" y="4141796"/>
            <a:chExt cx="3974525" cy="2760670"/>
          </a:xfrm>
        </p:grpSpPr>
        <p:pic>
          <p:nvPicPr>
            <p:cNvPr id="11" name="图片 10">
              <a:extLst>
                <a:ext uri="{FF2B5EF4-FFF2-40B4-BE49-F238E27FC236}">
                  <a16:creationId xmlns:a16="http://schemas.microsoft.com/office/drawing/2014/main" id="{DBD96789-7C85-45A7-925B-715BB36FC35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536383" y="4141796"/>
              <a:ext cx="2162175" cy="2562225"/>
            </a:xfrm>
            <a:prstGeom prst="rect">
              <a:avLst/>
            </a:prstGeom>
          </p:spPr>
        </p:pic>
        <p:pic>
          <p:nvPicPr>
            <p:cNvPr id="17" name="图片 16">
              <a:extLst>
                <a:ext uri="{FF2B5EF4-FFF2-40B4-BE49-F238E27FC236}">
                  <a16:creationId xmlns:a16="http://schemas.microsoft.com/office/drawing/2014/main" id="{953BFE82-4A39-4520-91D8-87A3BB2C24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724033" y="4918051"/>
              <a:ext cx="1885950" cy="1885950"/>
            </a:xfrm>
            <a:prstGeom prst="rect">
              <a:avLst/>
            </a:prstGeom>
          </p:spPr>
        </p:pic>
        <p:pic>
          <p:nvPicPr>
            <p:cNvPr id="23" name="图片 22">
              <a:extLst>
                <a:ext uri="{FF2B5EF4-FFF2-40B4-BE49-F238E27FC236}">
                  <a16:creationId xmlns:a16="http://schemas.microsoft.com/office/drawing/2014/main" id="{9678A535-B9ED-4F24-A3A9-1A5490763EB9}"/>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496425" y="5607066"/>
              <a:ext cx="2733675" cy="1295400"/>
            </a:xfrm>
            <a:prstGeom prst="rect">
              <a:avLst/>
            </a:prstGeom>
          </p:spPr>
        </p:pic>
      </p:grpSp>
      <p:pic>
        <p:nvPicPr>
          <p:cNvPr id="25" name="图片 24">
            <a:extLst>
              <a:ext uri="{FF2B5EF4-FFF2-40B4-BE49-F238E27FC236}">
                <a16:creationId xmlns:a16="http://schemas.microsoft.com/office/drawing/2014/main" id="{408D5364-2D1C-4B77-B5EA-55DC360142F7}"/>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574923" y="4827596"/>
            <a:ext cx="5457825" cy="1876425"/>
          </a:xfrm>
          <a:prstGeom prst="rect">
            <a:avLst/>
          </a:prstGeom>
        </p:spPr>
      </p:pic>
      <p:pic>
        <p:nvPicPr>
          <p:cNvPr id="27" name="图片 26">
            <a:extLst>
              <a:ext uri="{FF2B5EF4-FFF2-40B4-BE49-F238E27FC236}">
                <a16:creationId xmlns:a16="http://schemas.microsoft.com/office/drawing/2014/main" id="{331E821D-FB6E-4151-A636-8195262603AC}"/>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8100" y="4235466"/>
            <a:ext cx="2667000" cy="2667000"/>
          </a:xfrm>
          <a:prstGeom prst="rect">
            <a:avLst/>
          </a:prstGeom>
        </p:spPr>
      </p:pic>
      <p:pic>
        <p:nvPicPr>
          <p:cNvPr id="29" name="图片 28">
            <a:extLst>
              <a:ext uri="{FF2B5EF4-FFF2-40B4-BE49-F238E27FC236}">
                <a16:creationId xmlns:a16="http://schemas.microsoft.com/office/drawing/2014/main" id="{BE736DD4-05E2-4192-A994-F42845502B86}"/>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sp>
        <p:nvSpPr>
          <p:cNvPr id="30" name="标题 1">
            <a:extLst>
              <a:ext uri="{FF2B5EF4-FFF2-40B4-BE49-F238E27FC236}">
                <a16:creationId xmlns:a16="http://schemas.microsoft.com/office/drawing/2014/main" id="{08CA79B1-2623-41AB-A7EA-D13A9513BDF5}"/>
              </a:ext>
            </a:extLst>
          </p:cNvPr>
          <p:cNvSpPr>
            <a:spLocks noGrp="1"/>
          </p:cNvSpPr>
          <p:nvPr>
            <p:ph type="title"/>
          </p:nvPr>
        </p:nvSpPr>
        <p:spPr>
          <a:xfrm>
            <a:off x="2124075" y="1768718"/>
            <a:ext cx="8105776" cy="1325563"/>
          </a:xfrm>
        </p:spPr>
        <p:txBody>
          <a:bodyPr vert="horz" lIns="91440" tIns="45720" rIns="91440" bIns="45720" rtlCol="0" anchor="ctr">
            <a:noAutofit/>
          </a:bodyPr>
          <a:lstStyle/>
          <a:p>
            <a:pPr algn="ctr"/>
            <a:r>
              <a:rPr lang="vi-VN" altLang="zh-CN" sz="5400" smtClean="0">
                <a:solidFill>
                  <a:srgbClr val="FF0000"/>
                </a:solidFill>
                <a:ea typeface="方正正黑简体" panose="02000000000000000000" pitchFamily="2" charset="-122"/>
                <a:cs typeface="+mn-ea"/>
                <a:sym typeface="+mn-lt"/>
              </a:rPr>
              <a:t>CHÚC CÁC EM HỌC TỐT</a:t>
            </a:r>
            <a:endParaRPr lang="zh-CN" altLang="en-US" sz="5400" dirty="0">
              <a:solidFill>
                <a:srgbClr val="FF0000"/>
              </a:solidFill>
              <a:ea typeface="方正正黑简体" panose="02000000000000000000" pitchFamily="2" charset="-122"/>
              <a:cs typeface="+mn-ea"/>
              <a:sym typeface="+mn-lt"/>
            </a:endParaRPr>
          </a:p>
        </p:txBody>
      </p:sp>
      <p:sp>
        <p:nvSpPr>
          <p:cNvPr id="22" name="TextBox 3">
            <a:hlinkClick r:id="rId15"/>
            <a:extLst>
              <a:ext uri="{FF2B5EF4-FFF2-40B4-BE49-F238E27FC236}">
                <a16:creationId xmlns:a16="http://schemas.microsoft.com/office/drawing/2014/main" id="{13E88E72-4B88-824E-F493-B9CF336824D2}"/>
              </a:ext>
            </a:extLst>
          </p:cNvPr>
          <p:cNvSpPr txBox="1"/>
          <p:nvPr/>
        </p:nvSpPr>
        <p:spPr>
          <a:xfrm>
            <a:off x="3751685" y="6611074"/>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15">
                  <a:extLst>
                    <a:ext uri="{A12FA001-AC4F-418D-AE19-62706E023703}">
                      <ahyp:hlinkClr xmlns=""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3962384166"/>
      </p:ext>
    </p:extLst>
  </p:cSld>
  <p:clrMapOvr>
    <a:masterClrMapping/>
  </p:clrMapOvr>
  <mc:AlternateContent xmlns:mc="http://schemas.openxmlformats.org/markup-compatibility/2006" xmlns:p14="http://schemas.microsoft.com/office/powerpoint/2010/main">
    <mc:Choice Requires="p14">
      <p:transition spd="slow" p14:dur="1750" advClick="0">
        <p:comb/>
      </p:transition>
    </mc:Choice>
    <mc:Fallback xmlns="">
      <p:transition spd="slow" advClick="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75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750"/>
                                        <p:tgtEl>
                                          <p:spTgt spid="29"/>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750"/>
                                        <p:tgtEl>
                                          <p:spTgt spid="7"/>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750"/>
                                        <p:tgtEl>
                                          <p:spTgt spid="35"/>
                                        </p:tgtEl>
                                      </p:cBhvr>
                                    </p:animEffect>
                                  </p:childTnLst>
                                </p:cTn>
                              </p:par>
                              <p:par>
                                <p:cTn id="19" presetID="2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750"/>
                                        <p:tgtEl>
                                          <p:spTgt spid="36"/>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750" fill="hold"/>
                                        <p:tgtEl>
                                          <p:spTgt spid="25"/>
                                        </p:tgtEl>
                                        <p:attrNameLst>
                                          <p:attrName>ppt_w</p:attrName>
                                        </p:attrNameLst>
                                      </p:cBhvr>
                                      <p:tavLst>
                                        <p:tav tm="0">
                                          <p:val>
                                            <p:fltVal val="0"/>
                                          </p:val>
                                        </p:tav>
                                        <p:tav tm="100000">
                                          <p:val>
                                            <p:strVal val="#ppt_w"/>
                                          </p:val>
                                        </p:tav>
                                      </p:tavLst>
                                    </p:anim>
                                    <p:anim calcmode="lin" valueType="num">
                                      <p:cBhvr>
                                        <p:cTn id="32" dur="750" fill="hold"/>
                                        <p:tgtEl>
                                          <p:spTgt spid="25"/>
                                        </p:tgtEl>
                                        <p:attrNameLst>
                                          <p:attrName>ppt_h</p:attrName>
                                        </p:attrNameLst>
                                      </p:cBhvr>
                                      <p:tavLst>
                                        <p:tav tm="0">
                                          <p:val>
                                            <p:fltVal val="0"/>
                                          </p:val>
                                        </p:tav>
                                        <p:tav tm="100000">
                                          <p:val>
                                            <p:strVal val="#ppt_h"/>
                                          </p:val>
                                        </p:tav>
                                      </p:tavLst>
                                    </p:anim>
                                    <p:animEffect transition="in" filter="fade">
                                      <p:cBhvr>
                                        <p:cTn id="33" dur="750"/>
                                        <p:tgtEl>
                                          <p:spTgt spid="25"/>
                                        </p:tgtEl>
                                      </p:cBhvr>
                                    </p:animEffect>
                                  </p:childTnLst>
                                </p:cTn>
                              </p:par>
                            </p:childTnLst>
                          </p:cTn>
                        </p:par>
                        <p:par>
                          <p:cTn id="34" fill="hold">
                            <p:stCondLst>
                              <p:cond delay="3750"/>
                            </p:stCondLst>
                            <p:childTnLst>
                              <p:par>
                                <p:cTn id="35" presetID="14" presetClass="entr" presetSubtype="1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CD192F5-2462-4183-9970-EECF78AF23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5265AAD1-7423-450A-A43C-BF6CE270D3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 y="5238750"/>
            <a:ext cx="12153900" cy="1619250"/>
          </a:xfrm>
          <a:prstGeom prst="rect">
            <a:avLst/>
          </a:prstGeom>
        </p:spPr>
      </p:pic>
      <p:pic>
        <p:nvPicPr>
          <p:cNvPr id="9" name="图片 8">
            <a:extLst>
              <a:ext uri="{FF2B5EF4-FFF2-40B4-BE49-F238E27FC236}">
                <a16:creationId xmlns:a16="http://schemas.microsoft.com/office/drawing/2014/main" id="{025942EF-0AE7-4A20-AEC3-A7B399DDA1E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6187"/>
            <a:ext cx="5112469" cy="735607"/>
          </a:xfrm>
          <a:prstGeom prst="rect">
            <a:avLst/>
          </a:prstGeom>
        </p:spPr>
      </p:pic>
      <p:grpSp>
        <p:nvGrpSpPr>
          <p:cNvPr id="35" name="组合 34">
            <a:extLst>
              <a:ext uri="{FF2B5EF4-FFF2-40B4-BE49-F238E27FC236}">
                <a16:creationId xmlns:a16="http://schemas.microsoft.com/office/drawing/2014/main" id="{C9B7F83E-AB28-4EF5-A4D4-1CEC153FFBE6}"/>
              </a:ext>
            </a:extLst>
          </p:cNvPr>
          <p:cNvGrpSpPr/>
          <p:nvPr/>
        </p:nvGrpSpPr>
        <p:grpSpPr>
          <a:xfrm>
            <a:off x="-38100" y="3829620"/>
            <a:ext cx="4324350" cy="3050613"/>
            <a:chOff x="-38100" y="3829620"/>
            <a:chExt cx="4324350" cy="3050613"/>
          </a:xfrm>
        </p:grpSpPr>
        <p:pic>
          <p:nvPicPr>
            <p:cNvPr id="21" name="图片 20">
              <a:extLst>
                <a:ext uri="{FF2B5EF4-FFF2-40B4-BE49-F238E27FC236}">
                  <a16:creationId xmlns:a16="http://schemas.microsoft.com/office/drawing/2014/main" id="{C57087EB-9BBB-441A-954C-52A19F7A2DD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 y="3829620"/>
              <a:ext cx="1724025" cy="2371725"/>
            </a:xfrm>
            <a:prstGeom prst="rect">
              <a:avLst/>
            </a:prstGeom>
          </p:spPr>
        </p:pic>
        <p:pic>
          <p:nvPicPr>
            <p:cNvPr id="13" name="图片 12">
              <a:extLst>
                <a:ext uri="{FF2B5EF4-FFF2-40B4-BE49-F238E27FC236}">
                  <a16:creationId xmlns:a16="http://schemas.microsoft.com/office/drawing/2014/main" id="{A3AA10B9-A6E3-46AF-B92A-317D385D9F2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55653" y="4744154"/>
              <a:ext cx="1885950" cy="1885950"/>
            </a:xfrm>
            <a:prstGeom prst="rect">
              <a:avLst/>
            </a:prstGeom>
          </p:spPr>
        </p:pic>
        <p:pic>
          <p:nvPicPr>
            <p:cNvPr id="19" name="图片 18">
              <a:extLst>
                <a:ext uri="{FF2B5EF4-FFF2-40B4-BE49-F238E27FC236}">
                  <a16:creationId xmlns:a16="http://schemas.microsoft.com/office/drawing/2014/main" id="{9F502D5B-7BB7-4DE8-A92B-7D23ECB1A03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100" y="5260983"/>
              <a:ext cx="4324350" cy="1619250"/>
            </a:xfrm>
            <a:prstGeom prst="rect">
              <a:avLst/>
            </a:prstGeom>
          </p:spPr>
        </p:pic>
      </p:grpSp>
      <p:grpSp>
        <p:nvGrpSpPr>
          <p:cNvPr id="36" name="组合 35">
            <a:extLst>
              <a:ext uri="{FF2B5EF4-FFF2-40B4-BE49-F238E27FC236}">
                <a16:creationId xmlns:a16="http://schemas.microsoft.com/office/drawing/2014/main" id="{EE9683E9-1747-4848-8FAB-1A02AE1BD55F}"/>
              </a:ext>
            </a:extLst>
          </p:cNvPr>
          <p:cNvGrpSpPr/>
          <p:nvPr/>
        </p:nvGrpSpPr>
        <p:grpSpPr>
          <a:xfrm>
            <a:off x="8724033" y="4141796"/>
            <a:ext cx="3974525" cy="2760670"/>
            <a:chOff x="8724033" y="4141796"/>
            <a:chExt cx="3974525" cy="2760670"/>
          </a:xfrm>
        </p:grpSpPr>
        <p:pic>
          <p:nvPicPr>
            <p:cNvPr id="11" name="图片 10">
              <a:extLst>
                <a:ext uri="{FF2B5EF4-FFF2-40B4-BE49-F238E27FC236}">
                  <a16:creationId xmlns:a16="http://schemas.microsoft.com/office/drawing/2014/main" id="{DBD96789-7C85-45A7-925B-715BB36FC35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536383" y="4141796"/>
              <a:ext cx="2162175" cy="2562225"/>
            </a:xfrm>
            <a:prstGeom prst="rect">
              <a:avLst/>
            </a:prstGeom>
          </p:spPr>
        </p:pic>
        <p:pic>
          <p:nvPicPr>
            <p:cNvPr id="17" name="图片 16">
              <a:extLst>
                <a:ext uri="{FF2B5EF4-FFF2-40B4-BE49-F238E27FC236}">
                  <a16:creationId xmlns:a16="http://schemas.microsoft.com/office/drawing/2014/main" id="{953BFE82-4A39-4520-91D8-87A3BB2C24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724033" y="4918051"/>
              <a:ext cx="1885950" cy="1885950"/>
            </a:xfrm>
            <a:prstGeom prst="rect">
              <a:avLst/>
            </a:prstGeom>
          </p:spPr>
        </p:pic>
        <p:pic>
          <p:nvPicPr>
            <p:cNvPr id="23" name="图片 22">
              <a:extLst>
                <a:ext uri="{FF2B5EF4-FFF2-40B4-BE49-F238E27FC236}">
                  <a16:creationId xmlns:a16="http://schemas.microsoft.com/office/drawing/2014/main" id="{9678A535-B9ED-4F24-A3A9-1A5490763EB9}"/>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496425" y="5607066"/>
              <a:ext cx="2733675" cy="1295400"/>
            </a:xfrm>
            <a:prstGeom prst="rect">
              <a:avLst/>
            </a:prstGeom>
          </p:spPr>
        </p:pic>
      </p:grpSp>
      <p:pic>
        <p:nvPicPr>
          <p:cNvPr id="25" name="图片 24">
            <a:extLst>
              <a:ext uri="{FF2B5EF4-FFF2-40B4-BE49-F238E27FC236}">
                <a16:creationId xmlns:a16="http://schemas.microsoft.com/office/drawing/2014/main" id="{408D5364-2D1C-4B77-B5EA-55DC360142F7}"/>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607580" y="4874569"/>
            <a:ext cx="5457825" cy="1876425"/>
          </a:xfrm>
          <a:prstGeom prst="rect">
            <a:avLst/>
          </a:prstGeom>
        </p:spPr>
      </p:pic>
      <p:pic>
        <p:nvPicPr>
          <p:cNvPr id="27" name="图片 26">
            <a:extLst>
              <a:ext uri="{FF2B5EF4-FFF2-40B4-BE49-F238E27FC236}">
                <a16:creationId xmlns:a16="http://schemas.microsoft.com/office/drawing/2014/main" id="{331E821D-FB6E-4151-A636-8195262603AC}"/>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8100" y="4235466"/>
            <a:ext cx="2667000" cy="2667000"/>
          </a:xfrm>
          <a:prstGeom prst="rect">
            <a:avLst/>
          </a:prstGeom>
        </p:spPr>
      </p:pic>
      <p:pic>
        <p:nvPicPr>
          <p:cNvPr id="29" name="图片 28">
            <a:extLst>
              <a:ext uri="{FF2B5EF4-FFF2-40B4-BE49-F238E27FC236}">
                <a16:creationId xmlns:a16="http://schemas.microsoft.com/office/drawing/2014/main" id="{BE736DD4-05E2-4192-A994-F42845502B86}"/>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8258175" y="705"/>
            <a:ext cx="3943350" cy="628650"/>
          </a:xfrm>
          <a:prstGeom prst="rect">
            <a:avLst/>
          </a:prstGeom>
        </p:spPr>
      </p:pic>
      <p:sp>
        <p:nvSpPr>
          <p:cNvPr id="30" name="标题 1">
            <a:extLst>
              <a:ext uri="{FF2B5EF4-FFF2-40B4-BE49-F238E27FC236}">
                <a16:creationId xmlns:a16="http://schemas.microsoft.com/office/drawing/2014/main" id="{08CA79B1-2623-41AB-A7EA-D13A9513BDF5}"/>
              </a:ext>
            </a:extLst>
          </p:cNvPr>
          <p:cNvSpPr>
            <a:spLocks noGrp="1"/>
          </p:cNvSpPr>
          <p:nvPr>
            <p:ph type="title"/>
          </p:nvPr>
        </p:nvSpPr>
        <p:spPr>
          <a:xfrm>
            <a:off x="963038" y="1060011"/>
            <a:ext cx="10457234" cy="2461401"/>
          </a:xfrm>
        </p:spPr>
        <p:txBody>
          <a:bodyPr>
            <a:noAutofit/>
          </a:bodyPr>
          <a:lstStyle/>
          <a:p>
            <a:pPr algn="ctr"/>
            <a:r>
              <a:rPr lang="vi-VN" sz="5500" b="1" dirty="0">
                <a:solidFill>
                  <a:srgbClr val="FF0000"/>
                </a:solidFill>
              </a:rPr>
              <a:t>BÀI 2:</a:t>
            </a:r>
            <a:r>
              <a:rPr lang="en-US" sz="5500" b="1" dirty="0">
                <a:solidFill>
                  <a:srgbClr val="FF0000"/>
                </a:solidFill>
              </a:rPr>
              <a:t/>
            </a:r>
            <a:br>
              <a:rPr lang="en-US" sz="5500" b="1" dirty="0">
                <a:solidFill>
                  <a:srgbClr val="FF0000"/>
                </a:solidFill>
              </a:rPr>
            </a:br>
            <a:r>
              <a:rPr lang="vi-VN" sz="5500" b="1" dirty="0">
                <a:solidFill>
                  <a:srgbClr val="FF0000"/>
                </a:solidFill>
              </a:rPr>
              <a:t> NHỮNG BÍ ẨN CỦA THẾ GIỚI TỰ NHIÊN</a:t>
            </a:r>
            <a:endParaRPr lang="zh-CN" altLang="en-US" sz="5500" b="1" dirty="0">
              <a:solidFill>
                <a:srgbClr val="FF0000"/>
              </a:solidFill>
              <a:latin typeface="方正正黑简体" panose="02000000000000000000" pitchFamily="2" charset="-122"/>
              <a:ea typeface="方正正黑简体" panose="02000000000000000000" pitchFamily="2" charset="-122"/>
              <a:cs typeface="+mn-ea"/>
              <a:sym typeface="+mn-lt"/>
            </a:endParaRPr>
          </a:p>
        </p:txBody>
      </p:sp>
      <p:sp>
        <p:nvSpPr>
          <p:cNvPr id="20" name="TextBox 3">
            <a:hlinkClick r:id="rId15"/>
            <a:extLst>
              <a:ext uri="{FF2B5EF4-FFF2-40B4-BE49-F238E27FC236}">
                <a16:creationId xmlns:a16="http://schemas.microsoft.com/office/drawing/2014/main" id="{FBE4BBB6-58EE-DA4D-BC26-4F06BB9A9A0B}"/>
              </a:ext>
            </a:extLst>
          </p:cNvPr>
          <p:cNvSpPr txBox="1"/>
          <p:nvPr/>
        </p:nvSpPr>
        <p:spPr>
          <a:xfrm>
            <a:off x="3751685" y="6611074"/>
            <a:ext cx="5169613" cy="246221"/>
          </a:xfrm>
          <a:prstGeom prst="rect">
            <a:avLst/>
          </a:prstGeom>
          <a:noFill/>
        </p:spPr>
        <p:txBody>
          <a:bodyPr wrap="square" rtlCol="0">
            <a:spAutoFit/>
          </a:bodyPr>
          <a:lstStyle/>
          <a:p>
            <a:pPr algn="ctr"/>
            <a:r>
              <a:rPr lang="en-US" altLang="zh-CN" sz="1000" dirty="0">
                <a:solidFill>
                  <a:schemeClr val="bg1">
                    <a:lumMod val="65000"/>
                  </a:schemeClr>
                </a:solidFill>
                <a:cs typeface="Arial" panose="020B0604020202020204" pitchFamily="34" charset="0"/>
                <a:hlinkClick r:id="rId15">
                  <a:extLst>
                    <a:ext uri="{A12FA001-AC4F-418D-AE19-62706E023703}">
                      <ahyp:hlinkClr xmlns=""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3571703811"/>
      </p:ext>
    </p:extLst>
  </p:cSld>
  <p:clrMapOvr>
    <a:masterClrMapping/>
  </p:clrMapOvr>
  <mc:AlternateContent xmlns:mc="http://schemas.openxmlformats.org/markup-compatibility/2006" xmlns:p14="http://schemas.microsoft.com/office/powerpoint/2010/main">
    <mc:Choice Requires="p14">
      <p:transition spd="slow" p14:dur="175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75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750"/>
                                        <p:tgtEl>
                                          <p:spTgt spid="29"/>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750"/>
                                        <p:tgtEl>
                                          <p:spTgt spid="7"/>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750"/>
                                        <p:tgtEl>
                                          <p:spTgt spid="35"/>
                                        </p:tgtEl>
                                      </p:cBhvr>
                                    </p:animEffect>
                                  </p:childTnLst>
                                </p:cTn>
                              </p:par>
                              <p:par>
                                <p:cTn id="19" presetID="2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750"/>
                                        <p:tgtEl>
                                          <p:spTgt spid="36"/>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750" fill="hold"/>
                                        <p:tgtEl>
                                          <p:spTgt spid="25"/>
                                        </p:tgtEl>
                                        <p:attrNameLst>
                                          <p:attrName>ppt_w</p:attrName>
                                        </p:attrNameLst>
                                      </p:cBhvr>
                                      <p:tavLst>
                                        <p:tav tm="0">
                                          <p:val>
                                            <p:fltVal val="0"/>
                                          </p:val>
                                        </p:tav>
                                        <p:tav tm="100000">
                                          <p:val>
                                            <p:strVal val="#ppt_w"/>
                                          </p:val>
                                        </p:tav>
                                      </p:tavLst>
                                    </p:anim>
                                    <p:anim calcmode="lin" valueType="num">
                                      <p:cBhvr>
                                        <p:cTn id="32" dur="750" fill="hold"/>
                                        <p:tgtEl>
                                          <p:spTgt spid="25"/>
                                        </p:tgtEl>
                                        <p:attrNameLst>
                                          <p:attrName>ppt_h</p:attrName>
                                        </p:attrNameLst>
                                      </p:cBhvr>
                                      <p:tavLst>
                                        <p:tav tm="0">
                                          <p:val>
                                            <p:fltVal val="0"/>
                                          </p:val>
                                        </p:tav>
                                        <p:tav tm="100000">
                                          <p:val>
                                            <p:strVal val="#ppt_h"/>
                                          </p:val>
                                        </p:tav>
                                      </p:tavLst>
                                    </p:anim>
                                    <p:animEffect transition="in" filter="fade">
                                      <p:cBhvr>
                                        <p:cTn id="33" dur="750"/>
                                        <p:tgtEl>
                                          <p:spTgt spid="25"/>
                                        </p:tgtEl>
                                      </p:cBhvr>
                                    </p:animEffect>
                                  </p:childTnLst>
                                </p:cTn>
                              </p:par>
                            </p:childTnLst>
                          </p:cTn>
                        </p:par>
                        <p:par>
                          <p:cTn id="34" fill="hold">
                            <p:stCondLst>
                              <p:cond delay="3750"/>
                            </p:stCondLst>
                            <p:childTnLst>
                              <p:par>
                                <p:cTn id="35" presetID="14" presetClass="entr" presetSubtype="1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831"/>
            <a:ext cx="12192000" cy="6849170"/>
          </a:xfrm>
          <a:prstGeom prst="rect">
            <a:avLst/>
          </a:prstGeom>
        </p:spPr>
      </p:pic>
      <p:pic>
        <p:nvPicPr>
          <p:cNvPr id="5" name="图片 4">
            <a:extLst>
              <a:ext uri="{FF2B5EF4-FFF2-40B4-BE49-F238E27FC236}">
                <a16:creationId xmlns:a16="http://schemas.microsoft.com/office/drawing/2014/main"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175" y="519177"/>
            <a:ext cx="11760740" cy="5819645"/>
          </a:xfrm>
          <a:prstGeom prst="rect">
            <a:avLst/>
          </a:prstGeom>
        </p:spPr>
      </p:pic>
      <p:sp>
        <p:nvSpPr>
          <p:cNvPr id="8" name="TextBox 3">
            <a:hlinkClick r:id="rId4"/>
            <a:extLst>
              <a:ext uri="{FF2B5EF4-FFF2-40B4-BE49-F238E27FC236}">
                <a16:creationId xmlns:a16="http://schemas.microsoft.com/office/drawing/2014/main" id="{9A088290-30C9-4197-BD9E-5AE4C1A61F0D}"/>
              </a:ext>
            </a:extLst>
          </p:cNvPr>
          <p:cNvSpPr txBox="1"/>
          <p:nvPr/>
        </p:nvSpPr>
        <p:spPr>
          <a:xfrm>
            <a:off x="3511192" y="5431052"/>
            <a:ext cx="5169613" cy="246221"/>
          </a:xfrm>
          <a:prstGeom prst="rect">
            <a:avLst/>
          </a:prstGeom>
          <a:noFill/>
        </p:spPr>
        <p:txBody>
          <a:bodyPr wrap="square" rtlCol="0">
            <a:spAutoFit/>
          </a:bodyPr>
          <a:lstStyle/>
          <a:p>
            <a:pPr algn="ctr"/>
            <a:r>
              <a:rPr lang="en-US" altLang="zh-CN" sz="1000" dirty="0">
                <a:solidFill>
                  <a:srgbClr val="B06C3E"/>
                </a:solidFill>
                <a:cs typeface="Arial" pitchFamily="34" charset="0"/>
                <a:hlinkClick r:id="rId4">
                  <a:extLst>
                    <a:ext uri="{A12FA001-AC4F-418D-AE19-62706E023703}">
                      <ahyp:hlinkClr xmlns="" xmlns:ahyp="http://schemas.microsoft.com/office/drawing/2018/hyperlinkcolor" val="tx"/>
                    </a:ext>
                  </a:extLst>
                </a:hlinkClick>
              </a:rPr>
              <a:t>https://www.freeppt7.com</a:t>
            </a:r>
            <a:endParaRPr lang="ko-KR" altLang="en-US" sz="1000" dirty="0">
              <a:solidFill>
                <a:srgbClr val="B06C3E"/>
              </a:solidFill>
              <a:cs typeface="Arial" pitchFamily="34" charset="0"/>
            </a:endParaRPr>
          </a:p>
        </p:txBody>
      </p:sp>
      <p:sp>
        <p:nvSpPr>
          <p:cNvPr id="2" name="标题 1">
            <a:extLst>
              <a:ext uri="{FF2B5EF4-FFF2-40B4-BE49-F238E27FC236}">
                <a16:creationId xmlns:a16="http://schemas.microsoft.com/office/drawing/2014/main" id="{3C272F85-AE5F-6B12-748E-A8640FCF9E36}"/>
              </a:ext>
            </a:extLst>
          </p:cNvPr>
          <p:cNvSpPr txBox="1">
            <a:spLocks/>
          </p:cNvSpPr>
          <p:nvPr/>
        </p:nvSpPr>
        <p:spPr>
          <a:xfrm>
            <a:off x="1322625" y="2906310"/>
            <a:ext cx="9320502" cy="2461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4400" b="1" dirty="0" smtClean="0">
                <a:solidFill>
                  <a:srgbClr val="FF0000"/>
                </a:solidFill>
              </a:rPr>
              <a:t> Tiết 14,15 - Văn bản 1</a:t>
            </a:r>
            <a:endParaRPr lang="en-US" sz="4400" b="1" dirty="0" smtClean="0">
              <a:solidFill>
                <a:srgbClr val="FF0000"/>
              </a:solidFill>
            </a:endParaRPr>
          </a:p>
          <a:p>
            <a:r>
              <a:rPr lang="en-US" sz="4400" dirty="0">
                <a:solidFill>
                  <a:srgbClr val="FF0000"/>
                </a:solidFill>
              </a:rPr>
              <a:t/>
            </a:r>
            <a:br>
              <a:rPr lang="en-US" sz="4400" dirty="0">
                <a:solidFill>
                  <a:srgbClr val="FF0000"/>
                </a:solidFill>
              </a:rPr>
            </a:br>
            <a:r>
              <a:rPr lang="vi-VN" b="1" dirty="0">
                <a:solidFill>
                  <a:srgbClr val="00B050"/>
                </a:solidFill>
              </a:rPr>
              <a:t>BẠN ĐÃ BIẾT GÌ VỀ SÓNG </a:t>
            </a:r>
            <a:r>
              <a:rPr lang="vi-VN" b="1" dirty="0" smtClean="0">
                <a:solidFill>
                  <a:srgbClr val="00B050"/>
                </a:solidFill>
              </a:rPr>
              <a:t>THẦN? </a:t>
            </a:r>
            <a:r>
              <a:rPr lang="en-US" dirty="0">
                <a:solidFill>
                  <a:srgbClr val="FF0000"/>
                </a:solidFill>
              </a:rPr>
              <a:t/>
            </a:r>
            <a:br>
              <a:rPr lang="en-US" dirty="0">
                <a:solidFill>
                  <a:srgbClr val="FF0000"/>
                </a:solidFill>
              </a:rPr>
            </a:br>
            <a:endParaRPr lang="zh-CN" altLang="en-US" sz="5500" b="1" dirty="0">
              <a:solidFill>
                <a:srgbClr val="FF0000"/>
              </a:solidFill>
              <a:latin typeface="方正正黑简体" panose="02000000000000000000" pitchFamily="2" charset="-122"/>
              <a:ea typeface="方正正黑简体" panose="02000000000000000000" pitchFamily="2" charset="-122"/>
              <a:cs typeface="+mn-ea"/>
              <a:sym typeface="+mn-lt"/>
            </a:endParaRPr>
          </a:p>
        </p:txBody>
      </p:sp>
    </p:spTree>
    <p:extLst>
      <p:ext uri="{BB962C8B-B14F-4D97-AF65-F5344CB8AC3E}">
        <p14:creationId xmlns:p14="http://schemas.microsoft.com/office/powerpoint/2010/main" val="739235902"/>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96" t="10595" r="7481" b="10516"/>
          <a:stretch/>
        </p:blipFill>
        <p:spPr>
          <a:xfrm>
            <a:off x="1661160" y="261313"/>
            <a:ext cx="8869680" cy="5410200"/>
          </a:xfrm>
          <a:prstGeom prst="rect">
            <a:avLst/>
          </a:prstGeom>
        </p:spPr>
      </p:pic>
      <p:grpSp>
        <p:nvGrpSpPr>
          <p:cNvPr id="32" name="组合 31">
            <a:extLst>
              <a:ext uri="{FF2B5EF4-FFF2-40B4-BE49-F238E27FC236}">
                <a16:creationId xmlns:a16="http://schemas.microsoft.com/office/drawing/2014/main" id="{EF2BF5B4-CF6A-496A-BAC9-1A8D34BB0D54}"/>
              </a:ext>
            </a:extLst>
          </p:cNvPr>
          <p:cNvGrpSpPr/>
          <p:nvPr/>
        </p:nvGrpSpPr>
        <p:grpSpPr>
          <a:xfrm>
            <a:off x="3673968" y="2684939"/>
            <a:ext cx="3633944" cy="496222"/>
            <a:chOff x="4461908" y="2930992"/>
            <a:chExt cx="3633944" cy="496222"/>
          </a:xfrm>
        </p:grpSpPr>
        <p:grpSp>
          <p:nvGrpSpPr>
            <p:cNvPr id="25" name="组合 24">
              <a:extLst>
                <a:ext uri="{FF2B5EF4-FFF2-40B4-BE49-F238E27FC236}">
                  <a16:creationId xmlns:a16="http://schemas.microsoft.com/office/drawing/2014/main" id="{B28AB7A6-4ABC-4C7D-8410-5AE794F47C7D}"/>
                </a:ext>
              </a:extLst>
            </p:cNvPr>
            <p:cNvGrpSpPr/>
            <p:nvPr/>
          </p:nvGrpSpPr>
          <p:grpSpPr>
            <a:xfrm>
              <a:off x="4461908" y="2930992"/>
              <a:ext cx="811132" cy="496222"/>
              <a:chOff x="4358640" y="2921168"/>
              <a:chExt cx="1295400" cy="792480"/>
            </a:xfrm>
          </p:grpSpPr>
          <p:pic>
            <p:nvPicPr>
              <p:cNvPr id="23" name="图片 22">
                <a:extLst>
                  <a:ext uri="{FF2B5EF4-FFF2-40B4-BE49-F238E27FC236}">
                    <a16:creationId xmlns:a16="http://schemas.microsoft.com/office/drawing/2014/main" id="{3EFD6D44-59C4-49CF-B546-38DC1C9B0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4" name="图片 23">
                <a:extLst>
                  <a:ext uri="{FF2B5EF4-FFF2-40B4-BE49-F238E27FC236}">
                    <a16:creationId xmlns:a16="http://schemas.microsoft.com/office/drawing/2014/main" id="{9FB3F03E-436D-4A81-9AD6-7AF90B8478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nvGrpSpPr>
            <p:cNvPr id="26" name="组合 25">
              <a:extLst>
                <a:ext uri="{FF2B5EF4-FFF2-40B4-BE49-F238E27FC236}">
                  <a16:creationId xmlns:a16="http://schemas.microsoft.com/office/drawing/2014/main" id="{F43F9C23-14A5-4876-937F-A92167F8EFF8}"/>
                </a:ext>
              </a:extLst>
            </p:cNvPr>
            <p:cNvGrpSpPr/>
            <p:nvPr/>
          </p:nvGrpSpPr>
          <p:grpSpPr>
            <a:xfrm>
              <a:off x="7284720" y="2930992"/>
              <a:ext cx="811132" cy="496222"/>
              <a:chOff x="4358640" y="2921168"/>
              <a:chExt cx="1295400" cy="792480"/>
            </a:xfrm>
          </p:grpSpPr>
          <p:pic>
            <p:nvPicPr>
              <p:cNvPr id="27" name="图片 26">
                <a:extLst>
                  <a:ext uri="{FF2B5EF4-FFF2-40B4-BE49-F238E27FC236}">
                    <a16:creationId xmlns:a16="http://schemas.microsoft.com/office/drawing/2014/main" id="{38C6D174-DF70-4AB6-9BAD-6696EE98C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8" name="图片 27">
                <a:extLst>
                  <a:ext uri="{FF2B5EF4-FFF2-40B4-BE49-F238E27FC236}">
                    <a16:creationId xmlns:a16="http://schemas.microsoft.com/office/drawing/2014/main" id="{E29E71C1-4F95-471C-AE6A-31448B6856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pic>
        <p:nvPicPr>
          <p:cNvPr id="29" name="图片 28">
            <a:extLst>
              <a:ext uri="{FF2B5EF4-FFF2-40B4-BE49-F238E27FC236}">
                <a16:creationId xmlns:a16="http://schemas.microsoft.com/office/drawing/2014/main" id="{CA646AA4-CF01-4C3C-9A96-298CAF30F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147" y="4073545"/>
            <a:ext cx="12594294" cy="2906376"/>
          </a:xfrm>
          <a:prstGeom prst="rect">
            <a:avLst/>
          </a:prstGeom>
        </p:spPr>
      </p:pic>
      <p:pic>
        <p:nvPicPr>
          <p:cNvPr id="31" name="图片 30">
            <a:extLst>
              <a:ext uri="{FF2B5EF4-FFF2-40B4-BE49-F238E27FC236}">
                <a16:creationId xmlns:a16="http://schemas.microsoft.com/office/drawing/2014/main" id="{27990EFA-EBF1-41FE-B701-23F4CB1384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3" name="TextBox 2">
            <a:extLst>
              <a:ext uri="{FF2B5EF4-FFF2-40B4-BE49-F238E27FC236}">
                <a16:creationId xmlns:a16="http://schemas.microsoft.com/office/drawing/2014/main" id="{601C9E71-5341-E3AA-DD76-227CA75CA4A6}"/>
              </a:ext>
            </a:extLst>
          </p:cNvPr>
          <p:cNvSpPr txBox="1"/>
          <p:nvPr/>
        </p:nvSpPr>
        <p:spPr>
          <a:xfrm>
            <a:off x="3556084" y="2966413"/>
            <a:ext cx="5881391" cy="1938992"/>
          </a:xfrm>
          <a:prstGeom prst="rect">
            <a:avLst/>
          </a:prstGeom>
          <a:noFill/>
        </p:spPr>
        <p:txBody>
          <a:bodyPr wrap="square">
            <a:spAutoFit/>
          </a:bodyPr>
          <a:lstStyle/>
          <a:p>
            <a:pPr marL="0" marR="0" algn="ctr">
              <a:spcBef>
                <a:spcPts val="0"/>
              </a:spcBef>
              <a:spcAft>
                <a:spcPts val="0"/>
              </a:spcAft>
            </a:pPr>
            <a:r>
              <a:rPr lang="vi-VN" sz="6000" b="1" dirty="0" smtClean="0">
                <a:solidFill>
                  <a:srgbClr val="3333FF"/>
                </a:solidFill>
                <a:effectLst/>
                <a:latin typeface="Times New Roman" panose="02020603050405020304" pitchFamily="18" charset="0"/>
                <a:ea typeface="Calibri" panose="020F0502020204030204" pitchFamily="34" charset="0"/>
              </a:rPr>
              <a:t>I. Trải </a:t>
            </a:r>
            <a:r>
              <a:rPr lang="vi-VN" sz="6000" b="1" dirty="0">
                <a:solidFill>
                  <a:srgbClr val="3333FF"/>
                </a:solidFill>
                <a:effectLst/>
                <a:latin typeface="Times New Roman" panose="02020603050405020304" pitchFamily="18" charset="0"/>
                <a:ea typeface="Calibri" panose="020F0502020204030204" pitchFamily="34" charset="0"/>
              </a:rPr>
              <a:t>nghiệm cùng </a:t>
            </a:r>
            <a:r>
              <a:rPr lang="vi-VN" sz="6000" b="1" dirty="0" smtClean="0">
                <a:solidFill>
                  <a:srgbClr val="3333FF"/>
                </a:solidFill>
                <a:effectLst/>
                <a:latin typeface="Times New Roman" panose="02020603050405020304" pitchFamily="18" charset="0"/>
                <a:ea typeface="Calibri" panose="020F0502020204030204" pitchFamily="34" charset="0"/>
              </a:rPr>
              <a:t>văn bản </a:t>
            </a:r>
            <a:endParaRPr lang="en-US" sz="6000"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45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9" name="图片 18" descr="2223be3d229db37d30f334096b915142">
            <a:extLst>
              <a:ext uri="{FF2B5EF4-FFF2-40B4-BE49-F238E27FC236}">
                <a16:creationId xmlns:a16="http://schemas.microsoft.com/office/drawing/2014/main" id="{5594FFA9-3EDF-499A-A4C5-51574235EB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484" y="4600279"/>
            <a:ext cx="2426034" cy="1837701"/>
          </a:xfrm>
          <a:prstGeom prst="rect">
            <a:avLst/>
          </a:prstGeom>
        </p:spPr>
      </p:pic>
      <p:pic>
        <p:nvPicPr>
          <p:cNvPr id="12" name="图片 11">
            <a:extLst>
              <a:ext uri="{FF2B5EF4-FFF2-40B4-BE49-F238E27FC236}">
                <a16:creationId xmlns:a16="http://schemas.microsoft.com/office/drawing/2014/main" id="{F01EFD92-33AA-4598-83A2-40990318B9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86811" y="44375"/>
            <a:ext cx="1409205" cy="1280160"/>
          </a:xfrm>
          <a:prstGeom prst="rect">
            <a:avLst/>
          </a:prstGeom>
        </p:spPr>
      </p:pic>
      <p:sp>
        <p:nvSpPr>
          <p:cNvPr id="3" name="TextBox 2">
            <a:extLst>
              <a:ext uri="{FF2B5EF4-FFF2-40B4-BE49-F238E27FC236}">
                <a16:creationId xmlns:a16="http://schemas.microsoft.com/office/drawing/2014/main" id="{2276BEBD-06DC-22EA-CE49-A7AA10A3E37A}"/>
              </a:ext>
            </a:extLst>
          </p:cNvPr>
          <p:cNvSpPr txBox="1"/>
          <p:nvPr/>
        </p:nvSpPr>
        <p:spPr>
          <a:xfrm>
            <a:off x="0" y="258157"/>
            <a:ext cx="6673639" cy="2246769"/>
          </a:xfrm>
          <a:prstGeom prst="rect">
            <a:avLst/>
          </a:prstGeom>
          <a:noFill/>
        </p:spPr>
        <p:txBody>
          <a:bodyPr wrap="square">
            <a:spAutoFit/>
          </a:bodyPr>
          <a:lstStyle/>
          <a:p>
            <a:pPr marL="0" marR="0" algn="ctr">
              <a:spcBef>
                <a:spcPts val="0"/>
              </a:spcBef>
              <a:spcAft>
                <a:spcPts val="0"/>
              </a:spcAft>
            </a:pPr>
            <a:r>
              <a:rPr lang="vi-VN" sz="2800" b="1" dirty="0">
                <a:solidFill>
                  <a:srgbClr val="FF0000"/>
                </a:solidFill>
                <a:effectLst/>
                <a:latin typeface="Times New Roman" panose="02020603050405020304" pitchFamily="18" charset="0"/>
                <a:ea typeface="Times New Roman" panose="02020603050405020304" pitchFamily="18" charset="0"/>
              </a:rPr>
              <a:t>Hướng dẫn đọc:</a:t>
            </a:r>
          </a:p>
          <a:p>
            <a:pPr marL="0" marR="0" algn="ctr">
              <a:spcBef>
                <a:spcPts val="0"/>
              </a:spcBef>
              <a:spcAft>
                <a:spcPts val="0"/>
              </a:spcAft>
            </a:pPr>
            <a:r>
              <a:rPr lang="vi-VN" sz="2800" dirty="0">
                <a:latin typeface="Times New Roman" panose="02020603050405020304" pitchFamily="18" charset="0"/>
                <a:ea typeface="Times New Roman" panose="02020603050405020304" pitchFamily="18" charset="0"/>
              </a:rPr>
              <a:t> Giọng to, rõ. Chú ý khi đọc </a:t>
            </a:r>
            <a:r>
              <a:rPr lang="vi-VN" sz="2800" dirty="0">
                <a:effectLst/>
                <a:latin typeface="Times New Roman" panose="02020603050405020304" pitchFamily="18" charset="0"/>
                <a:ea typeface="Times New Roman" panose="02020603050405020304" pitchFamily="18" charset="0"/>
              </a:rPr>
              <a:t>đến chỗ có kí hiệu       thì dừng lại một vài phút nhìn qua ô tương ứng để suy ngẫm về những yêu cầu của sách giáo khoa.</a:t>
            </a:r>
            <a:endParaRPr lang="en-US" sz="2800" dirty="0">
              <a:effectLst/>
              <a:latin typeface="Times New Roman" panose="02020603050405020304" pitchFamily="18" charset="0"/>
              <a:ea typeface="Times New Roman" panose="02020603050405020304" pitchFamily="18" charset="0"/>
            </a:endParaRPr>
          </a:p>
        </p:txBody>
      </p:sp>
      <p:sp>
        <p:nvSpPr>
          <p:cNvPr id="4" name="Speech Bubble: Oval 3">
            <a:extLst>
              <a:ext uri="{FF2B5EF4-FFF2-40B4-BE49-F238E27FC236}">
                <a16:creationId xmlns:a16="http://schemas.microsoft.com/office/drawing/2014/main" id="{80990108-4F6E-19FA-C332-F87C194EBD9C}"/>
              </a:ext>
            </a:extLst>
          </p:cNvPr>
          <p:cNvSpPr/>
          <p:nvPr/>
        </p:nvSpPr>
        <p:spPr>
          <a:xfrm>
            <a:off x="883846" y="1221035"/>
            <a:ext cx="476655" cy="321012"/>
          </a:xfrm>
          <a:prstGeom prst="wedgeEllipseCallout">
            <a:avLst>
              <a:gd name="adj1" fmla="val -26955"/>
              <a:gd name="adj2" fmla="val 8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40">
            <a:extLst>
              <a:ext uri="{FF2B5EF4-FFF2-40B4-BE49-F238E27FC236}">
                <a16:creationId xmlns:a16="http://schemas.microsoft.com/office/drawing/2014/main" id="{BA7B7AC6-085B-4F72-9B85-E17D1A758D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42569" y="3601339"/>
            <a:ext cx="2853447" cy="2836641"/>
          </a:xfrm>
          <a:prstGeom prst="rect">
            <a:avLst/>
          </a:prstGeom>
        </p:spPr>
      </p:pic>
      <p:sp>
        <p:nvSpPr>
          <p:cNvPr id="8" name="TextBox 7">
            <a:extLst>
              <a:ext uri="{FF2B5EF4-FFF2-40B4-BE49-F238E27FC236}">
                <a16:creationId xmlns:a16="http://schemas.microsoft.com/office/drawing/2014/main" id="{73F7CFA2-F121-8B1D-ACD1-3469022DBDE8}"/>
              </a:ext>
            </a:extLst>
          </p:cNvPr>
          <p:cNvSpPr txBox="1"/>
          <p:nvPr/>
        </p:nvSpPr>
        <p:spPr>
          <a:xfrm>
            <a:off x="5101906" y="2913080"/>
            <a:ext cx="2383277" cy="646331"/>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Suy nghĩ</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157D9A0-6E61-41D7-012A-405F550833DA}"/>
              </a:ext>
            </a:extLst>
          </p:cNvPr>
          <p:cNvSpPr txBox="1"/>
          <p:nvPr/>
        </p:nvSpPr>
        <p:spPr>
          <a:xfrm>
            <a:off x="2573518" y="3601339"/>
            <a:ext cx="7409234" cy="2554545"/>
          </a:xfrm>
          <a:prstGeom prst="rect">
            <a:avLst/>
          </a:prstGeom>
          <a:noFill/>
        </p:spPr>
        <p:txBody>
          <a:bodyPr wrap="square">
            <a:spAutoFit/>
          </a:bodyPr>
          <a:lstStyle/>
          <a:p>
            <a:pPr marL="0" marR="0">
              <a:spcBef>
                <a:spcPts val="600"/>
              </a:spcBef>
              <a:spcAft>
                <a:spcPts val="600"/>
              </a:spcAft>
            </a:pPr>
            <a:r>
              <a:rPr lang="vi-VN" sz="2800" dirty="0">
                <a:solidFill>
                  <a:srgbClr val="000000"/>
                </a:solidFill>
                <a:effectLst/>
                <a:latin typeface="Times New Roman" panose="02020603050405020304" pitchFamily="18" charset="0"/>
                <a:ea typeface="Times New Roman" panose="02020603050405020304" pitchFamily="18" charset="0"/>
              </a:rPr>
              <a:t>- Văn bản </a:t>
            </a:r>
            <a:r>
              <a:rPr lang="vi-VN" sz="2800" i="1" dirty="0">
                <a:solidFill>
                  <a:srgbClr val="000000"/>
                </a:solidFill>
                <a:effectLst/>
                <a:latin typeface="Times New Roman" panose="02020603050405020304" pitchFamily="18" charset="0"/>
                <a:ea typeface="Times New Roman" panose="02020603050405020304" pitchFamily="18" charset="0"/>
              </a:rPr>
              <a:t>Bạn đã biết gì về sóng thần</a:t>
            </a:r>
            <a:r>
              <a:rPr lang="vi-VN" sz="2800" dirty="0">
                <a:solidFill>
                  <a:srgbClr val="000000"/>
                </a:solidFill>
                <a:effectLst/>
                <a:latin typeface="Times New Roman" panose="02020603050405020304" pitchFamily="18" charset="0"/>
                <a:ea typeface="Times New Roman" panose="02020603050405020304" pitchFamily="18" charset="0"/>
              </a:rPr>
              <a:t> thuộc thể loại nào?</a:t>
            </a:r>
            <a:endParaRPr lang="en-US" sz="2800" dirty="0">
              <a:solidFill>
                <a:srgbClr val="000000"/>
              </a:solidFill>
              <a:effectLst/>
              <a:latin typeface="Times New Roman" panose="02020603050405020304" pitchFamily="18" charset="0"/>
              <a:ea typeface="Calibri" panose="020F0502020204030204" pitchFamily="34" charset="0"/>
            </a:endParaRPr>
          </a:p>
          <a:p>
            <a:pPr marL="0" marR="0">
              <a:spcBef>
                <a:spcPts val="600"/>
              </a:spcBef>
              <a:spcAft>
                <a:spcPts val="600"/>
              </a:spcAft>
            </a:pPr>
            <a:r>
              <a:rPr lang="vi-VN" sz="2800" dirty="0">
                <a:solidFill>
                  <a:srgbClr val="000000"/>
                </a:solidFill>
                <a:effectLst/>
                <a:latin typeface="Times New Roman" panose="02020603050405020304" pitchFamily="18" charset="0"/>
                <a:ea typeface="Times New Roman" panose="02020603050405020304" pitchFamily="18" charset="0"/>
              </a:rPr>
              <a:t>-  Xác định nội dung chính của văn bản trên.</a:t>
            </a:r>
            <a:endParaRPr lang="en-US" sz="2800" dirty="0">
              <a:solidFill>
                <a:srgbClr val="000000"/>
              </a:solidFill>
              <a:effectLst/>
              <a:latin typeface="Times New Roman" panose="02020603050405020304" pitchFamily="18" charset="0"/>
              <a:ea typeface="Calibri" panose="020F0502020204030204" pitchFamily="34" charset="0"/>
            </a:endParaRPr>
          </a:p>
          <a:p>
            <a:pPr marL="0" marR="0">
              <a:spcBef>
                <a:spcPts val="600"/>
              </a:spcBef>
              <a:spcAft>
                <a:spcPts val="600"/>
              </a:spcAft>
            </a:pPr>
            <a:r>
              <a:rPr lang="vi-VN" sz="2800" dirty="0">
                <a:solidFill>
                  <a:srgbClr val="231F20"/>
                </a:solidFill>
                <a:effectLst/>
                <a:latin typeface="Times New Roman" panose="02020603050405020304" pitchFamily="18" charset="0"/>
                <a:ea typeface="Calibri" panose="020F0502020204030204" pitchFamily="34" charset="0"/>
              </a:rPr>
              <a:t>- </a:t>
            </a:r>
            <a:r>
              <a:rPr lang="en-US" sz="2800" dirty="0">
                <a:solidFill>
                  <a:srgbClr val="231F20"/>
                </a:solidFill>
                <a:effectLst/>
                <a:latin typeface="Times New Roman" panose="02020603050405020304" pitchFamily="18" charset="0"/>
                <a:ea typeface="Calibri" panose="020F0502020204030204" pitchFamily="34" charset="0"/>
              </a:rPr>
              <a:t>Chỉ </a:t>
            </a:r>
            <a:r>
              <a:rPr lang="en-US" sz="2800" dirty="0" err="1">
                <a:solidFill>
                  <a:srgbClr val="231F20"/>
                </a:solidFill>
                <a:effectLst/>
                <a:latin typeface="Times New Roman" panose="02020603050405020304" pitchFamily="18" charset="0"/>
                <a:ea typeface="Calibri" panose="020F0502020204030204" pitchFamily="34" charset="0"/>
              </a:rPr>
              <a:t>ra</a:t>
            </a:r>
            <a:r>
              <a:rPr lang="en-US" sz="2800" dirty="0">
                <a:solidFill>
                  <a:srgbClr val="231F20"/>
                </a:solidFill>
                <a:effectLst/>
                <a:latin typeface="Times New Roman" panose="02020603050405020304" pitchFamily="18" charset="0"/>
                <a:ea typeface="Calibri" panose="020F0502020204030204" pitchFamily="34" charset="0"/>
              </a:rPr>
              <a:t> </a:t>
            </a:r>
            <a:r>
              <a:rPr lang="en-US" sz="2800" dirty="0" err="1">
                <a:solidFill>
                  <a:srgbClr val="231F20"/>
                </a:solidFill>
                <a:effectLst/>
                <a:latin typeface="Times New Roman" panose="02020603050405020304" pitchFamily="18" charset="0"/>
                <a:ea typeface="Calibri" panose="020F0502020204030204" pitchFamily="34" charset="0"/>
              </a:rPr>
              <a:t>cấu</a:t>
            </a:r>
            <a:r>
              <a:rPr lang="en-US" sz="2800" dirty="0">
                <a:solidFill>
                  <a:srgbClr val="231F20"/>
                </a:solidFill>
                <a:effectLst/>
                <a:latin typeface="Times New Roman" panose="02020603050405020304" pitchFamily="18" charset="0"/>
                <a:ea typeface="Calibri" panose="020F0502020204030204" pitchFamily="34" charset="0"/>
              </a:rPr>
              <a:t> </a:t>
            </a:r>
            <a:r>
              <a:rPr lang="en-US" sz="2800" dirty="0" err="1">
                <a:solidFill>
                  <a:srgbClr val="231F20"/>
                </a:solidFill>
                <a:effectLst/>
                <a:latin typeface="Times New Roman" panose="02020603050405020304" pitchFamily="18" charset="0"/>
                <a:ea typeface="Calibri" panose="020F0502020204030204" pitchFamily="34" charset="0"/>
              </a:rPr>
              <a:t>trúc</a:t>
            </a:r>
            <a:r>
              <a:rPr lang="en-US" sz="2800" dirty="0">
                <a:solidFill>
                  <a:srgbClr val="231F20"/>
                </a:solidFill>
                <a:effectLst/>
                <a:latin typeface="Times New Roman" panose="02020603050405020304" pitchFamily="18" charset="0"/>
                <a:ea typeface="Calibri" panose="020F0502020204030204" pitchFamily="34" charset="0"/>
              </a:rPr>
              <a:t> </a:t>
            </a:r>
            <a:r>
              <a:rPr lang="en-US" sz="2800" dirty="0" err="1">
                <a:solidFill>
                  <a:srgbClr val="231F20"/>
                </a:solidFill>
                <a:effectLst/>
                <a:latin typeface="Times New Roman" panose="02020603050405020304" pitchFamily="18" charset="0"/>
                <a:ea typeface="Calibri" panose="020F0502020204030204" pitchFamily="34" charset="0"/>
              </a:rPr>
              <a:t>của</a:t>
            </a:r>
            <a:r>
              <a:rPr lang="en-US" sz="2800" dirty="0">
                <a:solidFill>
                  <a:srgbClr val="231F20"/>
                </a:solidFill>
                <a:effectLst/>
                <a:latin typeface="Times New Roman" panose="02020603050405020304" pitchFamily="18" charset="0"/>
                <a:ea typeface="Calibri" panose="020F0502020204030204" pitchFamily="34" charset="0"/>
              </a:rPr>
              <a:t> </a:t>
            </a:r>
            <a:r>
              <a:rPr lang="en-US" sz="2800" dirty="0" err="1">
                <a:solidFill>
                  <a:srgbClr val="231F20"/>
                </a:solidFill>
                <a:effectLst/>
                <a:latin typeface="Times New Roman" panose="02020603050405020304" pitchFamily="18" charset="0"/>
                <a:ea typeface="Calibri" panose="020F0502020204030204" pitchFamily="34" charset="0"/>
              </a:rPr>
              <a:t>văn</a:t>
            </a:r>
            <a:r>
              <a:rPr lang="en-US" sz="2800" dirty="0">
                <a:solidFill>
                  <a:srgbClr val="231F20"/>
                </a:solidFill>
                <a:effectLst/>
                <a:latin typeface="Times New Roman" panose="02020603050405020304" pitchFamily="18" charset="0"/>
                <a:ea typeface="Calibri" panose="020F0502020204030204" pitchFamily="34" charset="0"/>
              </a:rPr>
              <a:t> </a:t>
            </a:r>
            <a:r>
              <a:rPr lang="en-US" sz="2800" dirty="0" err="1">
                <a:solidFill>
                  <a:srgbClr val="231F20"/>
                </a:solidFill>
                <a:effectLst/>
                <a:latin typeface="Times New Roman" panose="02020603050405020304" pitchFamily="18" charset="0"/>
                <a:ea typeface="Calibri" panose="020F0502020204030204" pitchFamily="34" charset="0"/>
              </a:rPr>
              <a:t>bản</a:t>
            </a:r>
            <a:r>
              <a:rPr lang="en-US" sz="2800" dirty="0">
                <a:solidFill>
                  <a:srgbClr val="231F20"/>
                </a:solidFill>
                <a:effectLst/>
                <a:latin typeface="Times New Roman" panose="02020603050405020304" pitchFamily="18" charset="0"/>
                <a:ea typeface="Calibri" panose="020F0502020204030204" pitchFamily="34" charset="0"/>
              </a:rPr>
              <a:t> </a:t>
            </a:r>
            <a:r>
              <a:rPr lang="en-US" sz="2800" dirty="0" err="1">
                <a:solidFill>
                  <a:srgbClr val="231F20"/>
                </a:solidFill>
                <a:effectLst/>
                <a:latin typeface="Times New Roman" panose="02020603050405020304" pitchFamily="18" charset="0"/>
                <a:ea typeface="Calibri" panose="020F0502020204030204" pitchFamily="34" charset="0"/>
              </a:rPr>
              <a:t>theo</a:t>
            </a:r>
            <a:r>
              <a:rPr lang="en-US" sz="2800" dirty="0">
                <a:solidFill>
                  <a:srgbClr val="231F20"/>
                </a:solidFill>
                <a:effectLst/>
                <a:latin typeface="Times New Roman" panose="02020603050405020304" pitchFamily="18" charset="0"/>
                <a:ea typeface="Calibri" panose="020F0502020204030204" pitchFamily="34" charset="0"/>
              </a:rPr>
              <a:t> </a:t>
            </a:r>
            <a:r>
              <a:rPr lang="en-US" sz="2800" dirty="0" err="1">
                <a:solidFill>
                  <a:srgbClr val="231F20"/>
                </a:solidFill>
                <a:effectLst/>
                <a:latin typeface="Times New Roman" panose="02020603050405020304" pitchFamily="18" charset="0"/>
                <a:ea typeface="Calibri" panose="020F0502020204030204" pitchFamily="34" charset="0"/>
              </a:rPr>
              <a:t>ba</a:t>
            </a:r>
            <a:r>
              <a:rPr lang="en-US" sz="2800" dirty="0">
                <a:solidFill>
                  <a:srgbClr val="231F20"/>
                </a:solidFill>
                <a:effectLst/>
                <a:latin typeface="Times New Roman" panose="02020603050405020304" pitchFamily="18" charset="0"/>
                <a:ea typeface="Calibri" panose="020F0502020204030204" pitchFamily="34" charset="0"/>
              </a:rPr>
              <a:t> </a:t>
            </a:r>
            <a:r>
              <a:rPr lang="en-US" sz="2800" dirty="0" err="1">
                <a:solidFill>
                  <a:srgbClr val="231F20"/>
                </a:solidFill>
                <a:effectLst/>
                <a:latin typeface="Times New Roman" panose="02020603050405020304" pitchFamily="18" charset="0"/>
                <a:ea typeface="Calibri" panose="020F0502020204030204" pitchFamily="34" charset="0"/>
              </a:rPr>
              <a:t>phần</a:t>
            </a:r>
            <a:r>
              <a:rPr lang="en-US" sz="2800" dirty="0">
                <a:solidFill>
                  <a:srgbClr val="231F20"/>
                </a:solidFill>
                <a:effectLst/>
                <a:latin typeface="Times New Roman" panose="02020603050405020304" pitchFamily="18" charset="0"/>
                <a:ea typeface="Calibri" panose="020F0502020204030204" pitchFamily="34" charset="0"/>
              </a:rPr>
              <a:t>, </a:t>
            </a:r>
            <a:r>
              <a:rPr lang="en-US" sz="2800" dirty="0" err="1">
                <a:solidFill>
                  <a:srgbClr val="231F20"/>
                </a:solidFill>
                <a:effectLst/>
                <a:latin typeface="Times New Roman" panose="02020603050405020304" pitchFamily="18" charset="0"/>
                <a:ea typeface="Calibri" panose="020F0502020204030204" pitchFamily="34" charset="0"/>
              </a:rPr>
              <a:t>nêu</a:t>
            </a:r>
            <a:r>
              <a:rPr lang="en-US" sz="2800" dirty="0">
                <a:solidFill>
                  <a:srgbClr val="231F20"/>
                </a:solidFill>
                <a:effectLst/>
                <a:latin typeface="Times New Roman" panose="02020603050405020304" pitchFamily="18" charset="0"/>
                <a:ea typeface="Calibri" panose="020F0502020204030204" pitchFamily="34" charset="0"/>
              </a:rPr>
              <a:t> </a:t>
            </a:r>
            <a:r>
              <a:rPr lang="en-US" sz="2800" dirty="0" err="1">
                <a:solidFill>
                  <a:srgbClr val="231F20"/>
                </a:solidFill>
                <a:effectLst/>
                <a:latin typeface="Times New Roman" panose="02020603050405020304" pitchFamily="18" charset="0"/>
                <a:ea typeface="Calibri" panose="020F0502020204030204" pitchFamily="34" charset="0"/>
              </a:rPr>
              <a:t>nội</a:t>
            </a:r>
            <a:r>
              <a:rPr lang="en-US" sz="2800" dirty="0">
                <a:solidFill>
                  <a:srgbClr val="231F20"/>
                </a:solidFill>
                <a:effectLst/>
                <a:latin typeface="Times New Roman" panose="02020603050405020304" pitchFamily="18" charset="0"/>
                <a:ea typeface="Calibri" panose="020F0502020204030204" pitchFamily="34" charset="0"/>
              </a:rPr>
              <a:t> dung </a:t>
            </a:r>
            <a:r>
              <a:rPr lang="en-US" sz="2800" dirty="0" err="1">
                <a:solidFill>
                  <a:srgbClr val="231F20"/>
                </a:solidFill>
                <a:effectLst/>
                <a:latin typeface="Times New Roman" panose="02020603050405020304" pitchFamily="18" charset="0"/>
                <a:ea typeface="Calibri" panose="020F0502020204030204" pitchFamily="34" charset="0"/>
              </a:rPr>
              <a:t>của</a:t>
            </a:r>
            <a:r>
              <a:rPr lang="en-US" sz="2800" dirty="0">
                <a:solidFill>
                  <a:srgbClr val="231F20"/>
                </a:solidFill>
                <a:effectLst/>
                <a:latin typeface="Times New Roman" panose="02020603050405020304" pitchFamily="18" charset="0"/>
                <a:ea typeface="Calibri" panose="020F0502020204030204" pitchFamily="34" charset="0"/>
              </a:rPr>
              <a:t> </a:t>
            </a:r>
            <a:r>
              <a:rPr lang="en-US" sz="2800" dirty="0" err="1">
                <a:solidFill>
                  <a:srgbClr val="231F20"/>
                </a:solidFill>
                <a:effectLst/>
                <a:latin typeface="Times New Roman" panose="02020603050405020304" pitchFamily="18" charset="0"/>
                <a:ea typeface="Calibri" panose="020F0502020204030204" pitchFamily="34" charset="0"/>
              </a:rPr>
              <a:t>từng</a:t>
            </a:r>
            <a:r>
              <a:rPr lang="en-US" sz="2800" dirty="0">
                <a:solidFill>
                  <a:srgbClr val="231F20"/>
                </a:solidFill>
                <a:effectLst/>
                <a:latin typeface="Times New Roman" panose="02020603050405020304" pitchFamily="18" charset="0"/>
                <a:ea typeface="Calibri" panose="020F0502020204030204" pitchFamily="34" charset="0"/>
              </a:rPr>
              <a:t> </a:t>
            </a:r>
            <a:r>
              <a:rPr lang="en-US" sz="2800" dirty="0" err="1">
                <a:solidFill>
                  <a:srgbClr val="231F20"/>
                </a:solidFill>
                <a:effectLst/>
                <a:latin typeface="Times New Roman" panose="02020603050405020304" pitchFamily="18" charset="0"/>
                <a:ea typeface="Calibri" panose="020F0502020204030204" pitchFamily="34" charset="0"/>
              </a:rPr>
              <a:t>phần</a:t>
            </a:r>
            <a:r>
              <a:rPr lang="en-US" sz="2800" dirty="0">
                <a:solidFill>
                  <a:srgbClr val="231F20"/>
                </a:solidFill>
                <a:effectLst/>
                <a:latin typeface="Times New Roman" panose="02020603050405020304" pitchFamily="18" charset="0"/>
                <a:ea typeface="Calibri" panose="020F0502020204030204" pitchFamily="34" charset="0"/>
              </a:rPr>
              <a:t>.</a:t>
            </a:r>
            <a:endParaRPr lang="en-US" sz="2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93132231"/>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a16="http://schemas.microsoft.com/office/drawing/2014/main"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id="{D339DB1B-A580-403B-9A8C-9CC08B1F0424}"/>
              </a:ext>
            </a:extLst>
          </p:cNvPr>
          <p:cNvGrpSpPr/>
          <p:nvPr/>
        </p:nvGrpSpPr>
        <p:grpSpPr>
          <a:xfrm>
            <a:off x="0" y="74613"/>
            <a:ext cx="2752928" cy="6912008"/>
            <a:chOff x="-1" y="-3208"/>
            <a:chExt cx="5399114" cy="6912008"/>
          </a:xfrm>
        </p:grpSpPr>
        <p:pic>
          <p:nvPicPr>
            <p:cNvPr id="12" name="图片 11">
              <a:extLst>
                <a:ext uri="{FF2B5EF4-FFF2-40B4-BE49-F238E27FC236}">
                  <a16:creationId xmlns:a16="http://schemas.microsoft.com/office/drawing/2014/main"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20" name="图片 19">
              <a:extLst>
                <a:ext uri="{FF2B5EF4-FFF2-40B4-BE49-F238E27FC236}">
                  <a16:creationId xmlns:a16="http://schemas.microsoft.com/office/drawing/2014/main"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sp>
        <p:nvSpPr>
          <p:cNvPr id="5" name="TextBox 4">
            <a:extLst>
              <a:ext uri="{FF2B5EF4-FFF2-40B4-BE49-F238E27FC236}">
                <a16:creationId xmlns:a16="http://schemas.microsoft.com/office/drawing/2014/main" id="{F11CE984-E678-8171-7897-A94A43FEED9E}"/>
              </a:ext>
            </a:extLst>
          </p:cNvPr>
          <p:cNvSpPr txBox="1"/>
          <p:nvPr/>
        </p:nvSpPr>
        <p:spPr>
          <a:xfrm>
            <a:off x="1636797" y="776015"/>
            <a:ext cx="8431030" cy="4435830"/>
          </a:xfrm>
          <a:prstGeom prst="rect">
            <a:avLst/>
          </a:prstGeom>
          <a:noFill/>
        </p:spPr>
        <p:txBody>
          <a:bodyPr wrap="square">
            <a:spAutoFit/>
          </a:bodyPr>
          <a:lstStyle/>
          <a:p>
            <a:pPr marR="0" indent="0" algn="just">
              <a:lnSpc>
                <a:spcPct val="150000"/>
              </a:lnSpc>
            </a:pPr>
            <a:r>
              <a:rPr lang="vi-VN" sz="3200" b="1" dirty="0">
                <a:solidFill>
                  <a:srgbClr val="000000"/>
                </a:solidFill>
                <a:effectLst/>
                <a:latin typeface="Times New Roman" panose="02020603050405020304" pitchFamily="18" charset="0"/>
                <a:ea typeface="Times New Roman" panose="02020603050405020304" pitchFamily="18" charset="0"/>
              </a:rPr>
              <a:t>- Xuất xứ: </a:t>
            </a:r>
            <a:r>
              <a:rPr lang="vi-VN" sz="3200" dirty="0">
                <a:solidFill>
                  <a:srgbClr val="000000"/>
                </a:solidFill>
                <a:effectLst/>
                <a:latin typeface="Times New Roman" panose="02020603050405020304" pitchFamily="18" charset="0"/>
                <a:ea typeface="Times New Roman" panose="02020603050405020304" pitchFamily="18" charset="0"/>
              </a:rPr>
              <a:t>Theo </a:t>
            </a:r>
            <a:r>
              <a:rPr lang="vi-VN" sz="3200" i="1" dirty="0">
                <a:solidFill>
                  <a:srgbClr val="000000"/>
                </a:solidFill>
                <a:effectLst/>
                <a:latin typeface="Times New Roman" panose="02020603050405020304" pitchFamily="18" charset="0"/>
                <a:ea typeface="Times New Roman" panose="02020603050405020304" pitchFamily="18" charset="0"/>
              </a:rPr>
              <a:t>Một số kiến thức về sóng thần,</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u="none" strike="noStrike" dirty="0">
                <a:solidFill>
                  <a:srgbClr val="000000"/>
                </a:solidFill>
                <a:effectLst/>
                <a:latin typeface="Times New Roman" panose="02020603050405020304" pitchFamily="18" charset="0"/>
                <a:ea typeface="Times New Roman" panose="02020603050405020304" pitchFamily="18" charset="0"/>
                <a:hlinkClick r:id="rId6"/>
              </a:rPr>
              <a:t>https://nhandan.vn</a:t>
            </a:r>
            <a:r>
              <a:rPr lang="vi-VN" sz="3200" dirty="0">
                <a:solidFill>
                  <a:srgbClr val="000000"/>
                </a:solidFill>
                <a:effectLst/>
                <a:latin typeface="Times New Roman" panose="02020603050405020304" pitchFamily="18" charset="0"/>
                <a:ea typeface="Times New Roman" panose="02020603050405020304" pitchFamily="18" charset="0"/>
              </a:rPr>
              <a:t>, ngày 16/3/2022</a:t>
            </a:r>
            <a:endParaRPr lang="en-US" sz="2400" dirty="0">
              <a:solidFill>
                <a:srgbClr val="000000"/>
              </a:solidFill>
              <a:effectLst/>
              <a:latin typeface="Times New Roman" panose="02020603050405020304" pitchFamily="18" charset="0"/>
              <a:ea typeface="Times New Roman" panose="02020603050405020304" pitchFamily="18" charset="0"/>
            </a:endParaRPr>
          </a:p>
          <a:p>
            <a:pPr marR="30480" algn="just">
              <a:lnSpc>
                <a:spcPct val="150000"/>
              </a:lnSpc>
            </a:pPr>
            <a:r>
              <a:rPr lang="vi-VN" sz="3200" b="1" dirty="0">
                <a:solidFill>
                  <a:srgbClr val="000000"/>
                </a:solidFill>
                <a:effectLst/>
                <a:latin typeface="Times New Roman" panose="02020603050405020304" pitchFamily="18" charset="0"/>
                <a:ea typeface="Calibri" panose="020F0502020204030204" pitchFamily="34" charset="0"/>
              </a:rPr>
              <a:t>- Thể loại : </a:t>
            </a:r>
            <a:r>
              <a:rPr lang="vi-VN" sz="3200" dirty="0">
                <a:solidFill>
                  <a:srgbClr val="000000"/>
                </a:solidFill>
                <a:effectLst/>
                <a:latin typeface="Times New Roman" panose="02020603050405020304" pitchFamily="18" charset="0"/>
                <a:ea typeface="Times New Roman" panose="02020603050405020304" pitchFamily="18" charset="0"/>
              </a:rPr>
              <a:t>Văn bản thông tin </a:t>
            </a:r>
            <a:endParaRPr lang="en-US" sz="3200" dirty="0">
              <a:solidFill>
                <a:srgbClr val="000000"/>
              </a:solidFill>
              <a:effectLst/>
              <a:latin typeface="Times New Roman" panose="02020603050405020304" pitchFamily="18" charset="0"/>
              <a:ea typeface="Calibri" panose="020F0502020204030204" pitchFamily="34" charset="0"/>
            </a:endParaRPr>
          </a:p>
          <a:p>
            <a:pPr marR="30480" algn="just">
              <a:lnSpc>
                <a:spcPct val="150000"/>
              </a:lnSpc>
            </a:pPr>
            <a:r>
              <a:rPr lang="vi-VN" sz="3200" b="1" dirty="0">
                <a:effectLst/>
                <a:latin typeface="Times New Roman" panose="02020603050405020304" pitchFamily="18" charset="0"/>
                <a:ea typeface="Times New Roman" panose="02020603050405020304" pitchFamily="18" charset="0"/>
              </a:rPr>
              <a:t>- Nội dung: </a:t>
            </a:r>
            <a:r>
              <a:rPr lang="vi-VN" sz="3200" dirty="0" smtClean="0">
                <a:effectLst/>
                <a:latin typeface="Times New Roman" panose="02020603050405020304" pitchFamily="18" charset="0"/>
                <a:ea typeface="Times New Roman" panose="02020603050405020304" pitchFamily="18" charset="0"/>
              </a:rPr>
              <a:t>Giải </a:t>
            </a:r>
            <a:r>
              <a:rPr lang="vi-VN" sz="3200" dirty="0">
                <a:effectLst/>
                <a:latin typeface="Times New Roman" panose="02020603050405020304" pitchFamily="18" charset="0"/>
                <a:ea typeface="Times New Roman" panose="02020603050405020304" pitchFamily="18" charset="0"/>
              </a:rPr>
              <a:t>thích một hiện tượng tự nhiên (sóng thần).</a:t>
            </a:r>
            <a:endParaRPr lang="en-US" sz="2800" dirty="0">
              <a:effectLst/>
              <a:latin typeface="Times New Roman" panose="02020603050405020304" pitchFamily="18" charset="0"/>
              <a:ea typeface="Times New Roman" panose="02020603050405020304" pitchFamily="18" charset="0"/>
            </a:endParaRPr>
          </a:p>
          <a:p>
            <a:pPr marR="0" algn="just">
              <a:lnSpc>
                <a:spcPct val="150000"/>
              </a:lnSpc>
            </a:pP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trúc</a:t>
            </a:r>
            <a:r>
              <a:rPr lang="en-US" sz="3200" b="1" dirty="0" smtClean="0">
                <a:solidFill>
                  <a:srgbClr val="000000"/>
                </a:solidFill>
                <a:effectLst/>
                <a:latin typeface="Times New Roman" panose="02020603050405020304" pitchFamily="18" charset="0"/>
                <a:ea typeface="Times New Roman" panose="02020603050405020304" pitchFamily="18" charset="0"/>
              </a:rPr>
              <a:t>: </a:t>
            </a:r>
            <a:r>
              <a:rPr lang="en-US" sz="3200" dirty="0" smtClean="0">
                <a:solidFill>
                  <a:srgbClr val="000000"/>
                </a:solidFill>
                <a:effectLst/>
                <a:latin typeface="Times New Roman" panose="02020603050405020304" pitchFamily="18" charset="0"/>
                <a:ea typeface="Times New Roman" panose="02020603050405020304" pitchFamily="18" charset="0"/>
              </a:rPr>
              <a:t>3 </a:t>
            </a:r>
            <a:r>
              <a:rPr lang="vi-VN" sz="3200" dirty="0" smtClean="0">
                <a:solidFill>
                  <a:srgbClr val="000000"/>
                </a:solidFill>
                <a:effectLst/>
                <a:latin typeface="Times New Roman" panose="02020603050405020304" pitchFamily="18" charset="0"/>
                <a:ea typeface="Times New Roman" panose="02020603050405020304" pitchFamily="18" charset="0"/>
              </a:rPr>
              <a:t>phần</a:t>
            </a:r>
            <a:endParaRPr lang="en-US" sz="3200" dirty="0">
              <a:solidFill>
                <a:srgbClr val="000000"/>
              </a:solidFill>
              <a:effectLst/>
              <a:latin typeface="Times New Roman" panose="02020603050405020304" pitchFamily="18" charset="0"/>
              <a:ea typeface="Calibri" panose="020F0502020204030204" pitchFamily="34" charset="0"/>
            </a:endParaRPr>
          </a:p>
        </p:txBody>
      </p:sp>
      <p:sp>
        <p:nvSpPr>
          <p:cNvPr id="11" name="TextBox 10">
            <a:extLst>
              <a:ext uri="{FF2B5EF4-FFF2-40B4-BE49-F238E27FC236}">
                <a16:creationId xmlns:a16="http://schemas.microsoft.com/office/drawing/2014/main" id="{0DC19952-5036-A2F1-052A-C3BE6BF9AAE5}"/>
              </a:ext>
            </a:extLst>
          </p:cNvPr>
          <p:cNvSpPr txBox="1"/>
          <p:nvPr/>
        </p:nvSpPr>
        <p:spPr>
          <a:xfrm>
            <a:off x="1636797" y="74611"/>
            <a:ext cx="10038944" cy="584775"/>
          </a:xfrm>
          <a:prstGeom prst="rect">
            <a:avLst/>
          </a:prstGeom>
          <a:noFill/>
        </p:spPr>
        <p:txBody>
          <a:bodyPr wrap="square">
            <a:spAutoFit/>
          </a:bodyPr>
          <a:lstStyle/>
          <a:p>
            <a:pPr marL="0" marR="0">
              <a:spcBef>
                <a:spcPts val="0"/>
              </a:spcBef>
              <a:spcAft>
                <a:spcPts val="0"/>
              </a:spcAft>
            </a:pPr>
            <a:r>
              <a:rPr lang="vi-VN" sz="3200" b="1" dirty="0">
                <a:solidFill>
                  <a:srgbClr val="3333FF"/>
                </a:solidFill>
                <a:effectLst/>
                <a:latin typeface="Times New Roman" panose="02020603050405020304" pitchFamily="18" charset="0"/>
                <a:ea typeface="Calibri" panose="020F0502020204030204" pitchFamily="34" charset="0"/>
              </a:rPr>
              <a:t>I. Trải nghiệm cùng văn bản: </a:t>
            </a:r>
            <a:endParaRPr lang="en-US" sz="3200"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2563579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96" t="10595" r="7481" b="10516"/>
          <a:stretch/>
        </p:blipFill>
        <p:spPr>
          <a:xfrm>
            <a:off x="1778217" y="-116732"/>
            <a:ext cx="8869680" cy="6140909"/>
          </a:xfrm>
          <a:prstGeom prst="rect">
            <a:avLst/>
          </a:prstGeom>
        </p:spPr>
      </p:pic>
      <p:grpSp>
        <p:nvGrpSpPr>
          <p:cNvPr id="32" name="组合 31">
            <a:extLst>
              <a:ext uri="{FF2B5EF4-FFF2-40B4-BE49-F238E27FC236}">
                <a16:creationId xmlns:a16="http://schemas.microsoft.com/office/drawing/2014/main" id="{EF2BF5B4-CF6A-496A-BAC9-1A8D34BB0D54}"/>
              </a:ext>
            </a:extLst>
          </p:cNvPr>
          <p:cNvGrpSpPr/>
          <p:nvPr/>
        </p:nvGrpSpPr>
        <p:grpSpPr>
          <a:xfrm>
            <a:off x="3673968" y="2684939"/>
            <a:ext cx="3633944" cy="496222"/>
            <a:chOff x="4461908" y="2930992"/>
            <a:chExt cx="3633944" cy="496222"/>
          </a:xfrm>
        </p:grpSpPr>
        <p:grpSp>
          <p:nvGrpSpPr>
            <p:cNvPr id="25" name="组合 24">
              <a:extLst>
                <a:ext uri="{FF2B5EF4-FFF2-40B4-BE49-F238E27FC236}">
                  <a16:creationId xmlns:a16="http://schemas.microsoft.com/office/drawing/2014/main" id="{B28AB7A6-4ABC-4C7D-8410-5AE794F47C7D}"/>
                </a:ext>
              </a:extLst>
            </p:cNvPr>
            <p:cNvGrpSpPr/>
            <p:nvPr/>
          </p:nvGrpSpPr>
          <p:grpSpPr>
            <a:xfrm>
              <a:off x="4461908" y="2930992"/>
              <a:ext cx="811132" cy="496222"/>
              <a:chOff x="4358640" y="2921168"/>
              <a:chExt cx="1295400" cy="792480"/>
            </a:xfrm>
          </p:grpSpPr>
          <p:pic>
            <p:nvPicPr>
              <p:cNvPr id="23" name="图片 22">
                <a:extLst>
                  <a:ext uri="{FF2B5EF4-FFF2-40B4-BE49-F238E27FC236}">
                    <a16:creationId xmlns:a16="http://schemas.microsoft.com/office/drawing/2014/main" id="{3EFD6D44-59C4-49CF-B546-38DC1C9B0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4" name="图片 23">
                <a:extLst>
                  <a:ext uri="{FF2B5EF4-FFF2-40B4-BE49-F238E27FC236}">
                    <a16:creationId xmlns:a16="http://schemas.microsoft.com/office/drawing/2014/main" id="{9FB3F03E-436D-4A81-9AD6-7AF90B8478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nvGrpSpPr>
            <p:cNvPr id="26" name="组合 25">
              <a:extLst>
                <a:ext uri="{FF2B5EF4-FFF2-40B4-BE49-F238E27FC236}">
                  <a16:creationId xmlns:a16="http://schemas.microsoft.com/office/drawing/2014/main" id="{F43F9C23-14A5-4876-937F-A92167F8EFF8}"/>
                </a:ext>
              </a:extLst>
            </p:cNvPr>
            <p:cNvGrpSpPr/>
            <p:nvPr/>
          </p:nvGrpSpPr>
          <p:grpSpPr>
            <a:xfrm>
              <a:off x="7284720" y="2930992"/>
              <a:ext cx="811132" cy="496222"/>
              <a:chOff x="4358640" y="2921168"/>
              <a:chExt cx="1295400" cy="792480"/>
            </a:xfrm>
          </p:grpSpPr>
          <p:pic>
            <p:nvPicPr>
              <p:cNvPr id="27" name="图片 26">
                <a:extLst>
                  <a:ext uri="{FF2B5EF4-FFF2-40B4-BE49-F238E27FC236}">
                    <a16:creationId xmlns:a16="http://schemas.microsoft.com/office/drawing/2014/main" id="{38C6D174-DF70-4AB6-9BAD-6696EE98C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1560" y="2921168"/>
                <a:ext cx="792480" cy="792480"/>
              </a:xfrm>
              <a:prstGeom prst="rect">
                <a:avLst/>
              </a:prstGeom>
            </p:spPr>
          </p:pic>
          <p:pic>
            <p:nvPicPr>
              <p:cNvPr id="28" name="图片 27">
                <a:extLst>
                  <a:ext uri="{FF2B5EF4-FFF2-40B4-BE49-F238E27FC236}">
                    <a16:creationId xmlns:a16="http://schemas.microsoft.com/office/drawing/2014/main" id="{E29E71C1-4F95-471C-AE6A-31448B6856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0" y="2921168"/>
                <a:ext cx="792480" cy="792480"/>
              </a:xfrm>
              <a:prstGeom prst="rect">
                <a:avLst/>
              </a:prstGeom>
            </p:spPr>
          </p:pic>
        </p:grpSp>
      </p:grpSp>
      <p:pic>
        <p:nvPicPr>
          <p:cNvPr id="29" name="图片 28">
            <a:extLst>
              <a:ext uri="{FF2B5EF4-FFF2-40B4-BE49-F238E27FC236}">
                <a16:creationId xmlns:a16="http://schemas.microsoft.com/office/drawing/2014/main" id="{CA646AA4-CF01-4C3C-9A96-298CAF30F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147" y="4073545"/>
            <a:ext cx="12594294" cy="2906376"/>
          </a:xfrm>
          <a:prstGeom prst="rect">
            <a:avLst/>
          </a:prstGeom>
        </p:spPr>
      </p:pic>
      <p:pic>
        <p:nvPicPr>
          <p:cNvPr id="31" name="图片 30">
            <a:extLst>
              <a:ext uri="{FF2B5EF4-FFF2-40B4-BE49-F238E27FC236}">
                <a16:creationId xmlns:a16="http://schemas.microsoft.com/office/drawing/2014/main" id="{27990EFA-EBF1-41FE-B701-23F4CB1384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3" name="TextBox 2">
            <a:extLst>
              <a:ext uri="{FF2B5EF4-FFF2-40B4-BE49-F238E27FC236}">
                <a16:creationId xmlns:a16="http://schemas.microsoft.com/office/drawing/2014/main" id="{601C9E71-5341-E3AA-DD76-227CA75CA4A6}"/>
              </a:ext>
            </a:extLst>
          </p:cNvPr>
          <p:cNvSpPr txBox="1"/>
          <p:nvPr/>
        </p:nvSpPr>
        <p:spPr>
          <a:xfrm>
            <a:off x="3347450" y="3023460"/>
            <a:ext cx="7097449" cy="1938992"/>
          </a:xfrm>
          <a:prstGeom prst="rect">
            <a:avLst/>
          </a:prstGeom>
          <a:noFill/>
        </p:spPr>
        <p:txBody>
          <a:bodyPr wrap="square">
            <a:spAutoFit/>
          </a:bodyPr>
          <a:lstStyle/>
          <a:p>
            <a:pPr marL="0" marR="0" algn="ctr">
              <a:spcBef>
                <a:spcPts val="0"/>
              </a:spcBef>
              <a:spcAft>
                <a:spcPts val="0"/>
              </a:spcAft>
            </a:pPr>
            <a:r>
              <a:rPr lang="vi-VN" sz="6000" b="1" dirty="0">
                <a:solidFill>
                  <a:srgbClr val="3333FF"/>
                </a:solidFill>
                <a:effectLst/>
                <a:latin typeface="Times New Roman" panose="02020603050405020304" pitchFamily="18" charset="0"/>
                <a:ea typeface="Calibri" panose="020F0502020204030204" pitchFamily="34" charset="0"/>
              </a:rPr>
              <a:t>II. Suy ngẫm và phản </a:t>
            </a:r>
            <a:r>
              <a:rPr lang="vi-VN" sz="6000" b="1" dirty="0" smtClean="0">
                <a:solidFill>
                  <a:srgbClr val="3333FF"/>
                </a:solidFill>
                <a:effectLst/>
                <a:latin typeface="Times New Roman" panose="02020603050405020304" pitchFamily="18" charset="0"/>
                <a:ea typeface="Calibri" panose="020F0502020204030204" pitchFamily="34" charset="0"/>
              </a:rPr>
              <a:t>hồi</a:t>
            </a:r>
            <a:endParaRPr lang="en-US" sz="6000" dirty="0">
              <a:solidFill>
                <a:srgbClr val="3333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04552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win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DEA533F-A4B7-E0E6-CFD5-E635F1B6DE9B}"/>
              </a:ext>
            </a:extLst>
          </p:cNvPr>
          <p:cNvSpPr txBox="1"/>
          <p:nvPr/>
        </p:nvSpPr>
        <p:spPr>
          <a:xfrm>
            <a:off x="3669759" y="2850364"/>
            <a:ext cx="6094378" cy="1323439"/>
          </a:xfrm>
          <a:prstGeom prst="rect">
            <a:avLst/>
          </a:prstGeom>
          <a:noFill/>
        </p:spPr>
        <p:txBody>
          <a:bodyPr wrap="square">
            <a:spAutoFit/>
          </a:bodyPr>
          <a:lstStyle/>
          <a:p>
            <a:pPr marL="0" marR="0" algn="just">
              <a:spcBef>
                <a:spcPts val="600"/>
              </a:spcBef>
              <a:spcAft>
                <a:spcPts val="600"/>
              </a:spcAft>
            </a:pPr>
            <a:r>
              <a:rPr lang="vi-VN" sz="4000" b="1" dirty="0">
                <a:solidFill>
                  <a:srgbClr val="FF0000"/>
                </a:solidFill>
                <a:effectLst/>
                <a:latin typeface="Times New Roman" panose="02020603050405020304" pitchFamily="18" charset="0"/>
                <a:ea typeface="Calibri" panose="020F0502020204030204" pitchFamily="34" charset="0"/>
              </a:rPr>
              <a:t>1</a:t>
            </a:r>
            <a:r>
              <a:rPr lang="vi-VN" sz="4000" b="1" dirty="0" smtClean="0">
                <a:solidFill>
                  <a:srgbClr val="FF0000"/>
                </a:solidFill>
                <a:effectLst/>
                <a:latin typeface="Times New Roman" panose="02020603050405020304" pitchFamily="18" charset="0"/>
                <a:ea typeface="Calibri" panose="020F0502020204030204" pitchFamily="34" charset="0"/>
              </a:rPr>
              <a:t>. Mục </a:t>
            </a:r>
            <a:r>
              <a:rPr lang="vi-VN" sz="4000" b="1" dirty="0">
                <a:solidFill>
                  <a:srgbClr val="FF0000"/>
                </a:solidFill>
                <a:effectLst/>
                <a:latin typeface="Times New Roman" panose="02020603050405020304" pitchFamily="18" charset="0"/>
                <a:ea typeface="Calibri" panose="020F0502020204030204" pitchFamily="34" charset="0"/>
              </a:rPr>
              <a:t>đích, cấu trúc, từ ngữ của văn </a:t>
            </a:r>
            <a:r>
              <a:rPr lang="vi-VN" sz="4000" b="1" dirty="0" smtClean="0">
                <a:solidFill>
                  <a:srgbClr val="FF0000"/>
                </a:solidFill>
                <a:effectLst/>
                <a:latin typeface="Times New Roman" panose="02020603050405020304" pitchFamily="18" charset="0"/>
                <a:ea typeface="Calibri" panose="020F0502020204030204" pitchFamily="34" charset="0"/>
              </a:rPr>
              <a:t>bản</a:t>
            </a:r>
            <a:endParaRPr lang="en-US" sz="40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86042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603AF24-4F17-44C3-8229-28B5C2605125}"/>
              </a:ext>
            </a:extLst>
          </p:cNvPr>
          <p:cNvGrpSpPr/>
          <p:nvPr/>
        </p:nvGrpSpPr>
        <p:grpSpPr>
          <a:xfrm>
            <a:off x="9912484" y="0"/>
            <a:ext cx="2279515" cy="6858002"/>
            <a:chOff x="6792886" y="0"/>
            <a:chExt cx="5399114" cy="6858002"/>
          </a:xfrm>
        </p:grpSpPr>
        <p:pic>
          <p:nvPicPr>
            <p:cNvPr id="17" name="图片 16">
              <a:extLst>
                <a:ext uri="{FF2B5EF4-FFF2-40B4-BE49-F238E27FC236}">
                  <a16:creationId xmlns:a16="http://schemas.microsoft.com/office/drawing/2014/main"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id="{D339DB1B-A580-403B-9A8C-9CC08B1F0424}"/>
              </a:ext>
            </a:extLst>
          </p:cNvPr>
          <p:cNvGrpSpPr/>
          <p:nvPr/>
        </p:nvGrpSpPr>
        <p:grpSpPr>
          <a:xfrm>
            <a:off x="0" y="-3208"/>
            <a:ext cx="2752928" cy="6912008"/>
            <a:chOff x="-1" y="-3208"/>
            <a:chExt cx="5399114" cy="6912008"/>
          </a:xfrm>
        </p:grpSpPr>
        <p:pic>
          <p:nvPicPr>
            <p:cNvPr id="12" name="图片 11">
              <a:extLst>
                <a:ext uri="{FF2B5EF4-FFF2-40B4-BE49-F238E27FC236}">
                  <a16:creationId xmlns:a16="http://schemas.microsoft.com/office/drawing/2014/main"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1" y="0"/>
              <a:ext cx="5399114" cy="6908800"/>
            </a:xfrm>
            <a:prstGeom prst="rect">
              <a:avLst/>
            </a:prstGeom>
          </p:spPr>
        </p:pic>
        <p:pic>
          <p:nvPicPr>
            <p:cNvPr id="20" name="图片 19">
              <a:extLst>
                <a:ext uri="{FF2B5EF4-FFF2-40B4-BE49-F238E27FC236}">
                  <a16:creationId xmlns:a16="http://schemas.microsoft.com/office/drawing/2014/main"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sp>
        <p:nvSpPr>
          <p:cNvPr id="5" name="TextBox 4">
            <a:extLst>
              <a:ext uri="{FF2B5EF4-FFF2-40B4-BE49-F238E27FC236}">
                <a16:creationId xmlns:a16="http://schemas.microsoft.com/office/drawing/2014/main" id="{AE0E8FED-26E3-AB68-C8D1-8B9F32383B39}"/>
              </a:ext>
            </a:extLst>
          </p:cNvPr>
          <p:cNvSpPr txBox="1"/>
          <p:nvPr/>
        </p:nvSpPr>
        <p:spPr>
          <a:xfrm>
            <a:off x="2064695" y="243351"/>
            <a:ext cx="8431449" cy="584775"/>
          </a:xfrm>
          <a:prstGeom prst="rect">
            <a:avLst/>
          </a:prstGeom>
          <a:noFill/>
        </p:spPr>
        <p:txBody>
          <a:bodyPr wrap="square">
            <a:spAutoFit/>
          </a:bodyPr>
          <a:lstStyle/>
          <a:p>
            <a:pPr marL="0" marR="0" algn="just">
              <a:spcBef>
                <a:spcPts val="600"/>
              </a:spcBef>
              <a:spcAft>
                <a:spcPts val="600"/>
              </a:spcAft>
            </a:pPr>
            <a:r>
              <a:rPr lang="vi-VN" sz="3200" b="1" dirty="0">
                <a:solidFill>
                  <a:srgbClr val="FF0000"/>
                </a:solidFill>
                <a:effectLst/>
                <a:latin typeface="Times New Roman" panose="02020603050405020304" pitchFamily="18" charset="0"/>
                <a:ea typeface="Calibri" panose="020F0502020204030204" pitchFamily="34" charset="0"/>
              </a:rPr>
              <a:t>1.Mục đích, cấu trúc, từ ngữ của văn bản:</a:t>
            </a:r>
            <a:endParaRPr lang="en-US" sz="3200" dirty="0">
              <a:solidFill>
                <a:srgbClr val="FF0000"/>
              </a:solidFill>
              <a:effectLst/>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16FDFBE7-F9F4-62FB-4C9C-5EB1FB8EB8C8}"/>
              </a:ext>
            </a:extLst>
          </p:cNvPr>
          <p:cNvSpPr txBox="1"/>
          <p:nvPr/>
        </p:nvSpPr>
        <p:spPr>
          <a:xfrm>
            <a:off x="1083141" y="1419384"/>
            <a:ext cx="10394556" cy="4529445"/>
          </a:xfrm>
          <a:prstGeom prst="rect">
            <a:avLst/>
          </a:prstGeom>
          <a:noFill/>
        </p:spPr>
        <p:txBody>
          <a:bodyPr wrap="square">
            <a:spAutoFit/>
          </a:bodyPr>
          <a:lstStyle/>
          <a:p>
            <a:pPr marL="0" marR="30480" algn="just">
              <a:spcBef>
                <a:spcPts val="600"/>
              </a:spcBef>
              <a:spcAft>
                <a:spcPts val="600"/>
              </a:spcAft>
            </a:pPr>
            <a:r>
              <a:rPr lang="vi-VN" sz="3200" b="1" dirty="0">
                <a:solidFill>
                  <a:srgbClr val="231F20"/>
                </a:solidFill>
                <a:effectLst/>
                <a:latin typeface="Times New Roman" panose="02020603050405020304" pitchFamily="18" charset="0"/>
                <a:ea typeface="Calibri" panose="020F0502020204030204" pitchFamily="34" charset="0"/>
              </a:rPr>
              <a:t>- M</a:t>
            </a:r>
            <a:r>
              <a:rPr lang="vi-VN" sz="3200" b="1" dirty="0">
                <a:solidFill>
                  <a:srgbClr val="000000"/>
                </a:solidFill>
                <a:effectLst/>
                <a:latin typeface="Times New Roman" panose="02020603050405020304" pitchFamily="18" charset="0"/>
                <a:ea typeface="Times New Roman" panose="02020603050405020304" pitchFamily="18" charset="0"/>
              </a:rPr>
              <a:t>ục đích của văn bản </a:t>
            </a:r>
            <a:r>
              <a:rPr lang="vi-VN" sz="3200" dirty="0">
                <a:solidFill>
                  <a:srgbClr val="000000"/>
                </a:solidFill>
                <a:effectLst/>
                <a:latin typeface="Times New Roman" panose="02020603050405020304" pitchFamily="18" charset="0"/>
                <a:ea typeface="Times New Roman" panose="02020603050405020304" pitchFamily="18" charset="0"/>
              </a:rPr>
              <a:t>là giúp cho người đọc nắm bắt và hiểu rõ hơn những thông tin về sóng thần (định nghĩa, cơ chế hình thành, nguyên nhân và dấu hiệu nhận biết sóng thần)</a:t>
            </a:r>
            <a:endParaRPr lang="en-US" sz="3200" dirty="0">
              <a:solidFill>
                <a:srgbClr val="000000"/>
              </a:solidFill>
              <a:effectLst/>
              <a:latin typeface="Times New Roman" panose="02020603050405020304" pitchFamily="18" charset="0"/>
              <a:ea typeface="Calibri" panose="020F0502020204030204" pitchFamily="34" charset="0"/>
            </a:endParaRPr>
          </a:p>
          <a:p>
            <a:pPr marL="0" marR="20955" indent="180340" algn="just">
              <a:lnSpc>
                <a:spcPct val="115000"/>
              </a:lnSpc>
              <a:spcBef>
                <a:spcPts val="425"/>
              </a:spcBef>
              <a:spcAft>
                <a:spcPts val="600"/>
              </a:spcAft>
            </a:pPr>
            <a:r>
              <a:rPr lang="vi-VN" sz="3200" b="1" dirty="0">
                <a:solidFill>
                  <a:srgbClr val="000000"/>
                </a:solidFill>
                <a:effectLst/>
                <a:latin typeface="Times New Roman" panose="02020603050405020304" pitchFamily="18" charset="0"/>
                <a:ea typeface="Calibri" panose="020F0502020204030204" pitchFamily="34" charset="0"/>
              </a:rPr>
              <a:t>- Từ ngữ: </a:t>
            </a:r>
            <a:r>
              <a:rPr lang="vi-VN" sz="3200" dirty="0">
                <a:solidFill>
                  <a:srgbClr val="231F20"/>
                </a:solidFill>
                <a:effectLst/>
                <a:latin typeface="Times New Roman" panose="02020603050405020304" pitchFamily="18" charset="0"/>
                <a:ea typeface="Calibri" panose="020F0502020204030204" pitchFamily="34" charset="0"/>
              </a:rPr>
              <a:t>sử dụng một số từ ngữ thuộc chuyên ngành khoa học địa lí như</a:t>
            </a:r>
            <a:r>
              <a:rPr lang="vi-VN" sz="3200" spc="-65" dirty="0">
                <a:solidFill>
                  <a:srgbClr val="231F20"/>
                </a:solidFill>
                <a:effectLst/>
                <a:latin typeface="Times New Roman" panose="02020603050405020304" pitchFamily="18" charset="0"/>
                <a:ea typeface="Calibri" panose="020F0502020204030204" pitchFamily="34" charset="0"/>
              </a:rPr>
              <a:t> </a:t>
            </a:r>
            <a:r>
              <a:rPr lang="vi-VN" sz="3200" i="1" dirty="0">
                <a:solidFill>
                  <a:srgbClr val="231F20"/>
                </a:solidFill>
                <a:effectLst/>
                <a:latin typeface="Times New Roman" panose="02020603050405020304" pitchFamily="18" charset="0"/>
                <a:ea typeface="Calibri" panose="020F0502020204030204" pitchFamily="34" charset="0"/>
              </a:rPr>
              <a:t>mảng</a:t>
            </a:r>
            <a:r>
              <a:rPr lang="vi-VN" sz="3200" i="1" spc="-60" dirty="0">
                <a:solidFill>
                  <a:srgbClr val="231F20"/>
                </a:solidFill>
                <a:effectLst/>
                <a:latin typeface="Times New Roman" panose="02020603050405020304" pitchFamily="18" charset="0"/>
                <a:ea typeface="Calibri" panose="020F0502020204030204" pitchFamily="34" charset="0"/>
              </a:rPr>
              <a:t> </a:t>
            </a:r>
            <a:r>
              <a:rPr lang="vi-VN" sz="3200" i="1" dirty="0">
                <a:solidFill>
                  <a:srgbClr val="231F20"/>
                </a:solidFill>
                <a:effectLst/>
                <a:latin typeface="Times New Roman" panose="02020603050405020304" pitchFamily="18" charset="0"/>
                <a:ea typeface="Calibri" panose="020F0502020204030204" pitchFamily="34" charset="0"/>
              </a:rPr>
              <a:t>kiến</a:t>
            </a:r>
            <a:r>
              <a:rPr lang="vi-VN" sz="3200" i="1" spc="-60" dirty="0">
                <a:solidFill>
                  <a:srgbClr val="231F20"/>
                </a:solidFill>
                <a:effectLst/>
                <a:latin typeface="Times New Roman" panose="02020603050405020304" pitchFamily="18" charset="0"/>
                <a:ea typeface="Calibri" panose="020F0502020204030204" pitchFamily="34" charset="0"/>
              </a:rPr>
              <a:t> </a:t>
            </a:r>
            <a:r>
              <a:rPr lang="vi-VN" sz="3200" i="1" dirty="0">
                <a:solidFill>
                  <a:srgbClr val="231F20"/>
                </a:solidFill>
                <a:effectLst/>
                <a:latin typeface="Times New Roman" panose="02020603050405020304" pitchFamily="18" charset="0"/>
                <a:ea typeface="Calibri" panose="020F0502020204030204" pitchFamily="34" charset="0"/>
              </a:rPr>
              <a:t>tạo,</a:t>
            </a:r>
            <a:r>
              <a:rPr lang="vi-VN" sz="3200" i="1" spc="-65" dirty="0">
                <a:solidFill>
                  <a:srgbClr val="231F20"/>
                </a:solidFill>
                <a:effectLst/>
                <a:latin typeface="Times New Roman" panose="02020603050405020304" pitchFamily="18" charset="0"/>
                <a:ea typeface="Calibri" panose="020F0502020204030204" pitchFamily="34" charset="0"/>
              </a:rPr>
              <a:t> </a:t>
            </a:r>
            <a:r>
              <a:rPr lang="vi-VN" sz="3200" i="1" dirty="0">
                <a:solidFill>
                  <a:srgbClr val="231F20"/>
                </a:solidFill>
                <a:effectLst/>
                <a:latin typeface="Times New Roman" panose="02020603050405020304" pitchFamily="18" charset="0"/>
                <a:ea typeface="Calibri" panose="020F0502020204030204" pitchFamily="34" charset="0"/>
              </a:rPr>
              <a:t>động</a:t>
            </a:r>
            <a:r>
              <a:rPr lang="vi-VN" sz="3200" i="1" spc="-60" dirty="0">
                <a:solidFill>
                  <a:srgbClr val="231F20"/>
                </a:solidFill>
                <a:effectLst/>
                <a:latin typeface="Times New Roman" panose="02020603050405020304" pitchFamily="18" charset="0"/>
                <a:ea typeface="Calibri" panose="020F0502020204030204" pitchFamily="34" charset="0"/>
              </a:rPr>
              <a:t> </a:t>
            </a:r>
            <a:r>
              <a:rPr lang="vi-VN" sz="3200" i="1" dirty="0">
                <a:solidFill>
                  <a:srgbClr val="231F20"/>
                </a:solidFill>
                <a:effectLst/>
                <a:latin typeface="Times New Roman" panose="02020603050405020304" pitchFamily="18" charset="0"/>
                <a:ea typeface="Calibri" panose="020F0502020204030204" pitchFamily="34" charset="0"/>
              </a:rPr>
              <a:t>đất,</a:t>
            </a:r>
            <a:r>
              <a:rPr lang="vi-VN" sz="3200" i="1" spc="-60" dirty="0">
                <a:solidFill>
                  <a:srgbClr val="231F20"/>
                </a:solidFill>
                <a:effectLst/>
                <a:latin typeface="Times New Roman" panose="02020603050405020304" pitchFamily="18" charset="0"/>
                <a:ea typeface="Calibri" panose="020F0502020204030204" pitchFamily="34" charset="0"/>
              </a:rPr>
              <a:t> </a:t>
            </a:r>
            <a:r>
              <a:rPr lang="vi-VN" sz="3200" i="1" dirty="0">
                <a:solidFill>
                  <a:srgbClr val="231F20"/>
                </a:solidFill>
                <a:effectLst/>
                <a:latin typeface="Times New Roman" panose="02020603050405020304" pitchFamily="18" charset="0"/>
                <a:ea typeface="Calibri" panose="020F0502020204030204" pitchFamily="34" charset="0"/>
              </a:rPr>
              <a:t>núi</a:t>
            </a:r>
            <a:r>
              <a:rPr lang="vi-VN" sz="3200" i="1" spc="-60" dirty="0">
                <a:solidFill>
                  <a:srgbClr val="231F20"/>
                </a:solidFill>
                <a:effectLst/>
                <a:latin typeface="Times New Roman" panose="02020603050405020304" pitchFamily="18" charset="0"/>
                <a:ea typeface="Calibri" panose="020F0502020204030204" pitchFamily="34" charset="0"/>
              </a:rPr>
              <a:t> </a:t>
            </a:r>
            <a:r>
              <a:rPr lang="vi-VN" sz="3200" i="1" dirty="0">
                <a:solidFill>
                  <a:srgbClr val="231F20"/>
                </a:solidFill>
                <a:effectLst/>
                <a:latin typeface="Times New Roman" panose="02020603050405020304" pitchFamily="18" charset="0"/>
                <a:ea typeface="Calibri" panose="020F0502020204030204" pitchFamily="34" charset="0"/>
              </a:rPr>
              <a:t>lửa,</a:t>
            </a:r>
            <a:r>
              <a:rPr lang="vi-VN" sz="3200" i="1" spc="-65" dirty="0">
                <a:solidFill>
                  <a:srgbClr val="231F20"/>
                </a:solidFill>
                <a:effectLst/>
                <a:latin typeface="Times New Roman" panose="02020603050405020304" pitchFamily="18" charset="0"/>
                <a:ea typeface="Calibri" panose="020F0502020204030204" pitchFamily="34" charset="0"/>
              </a:rPr>
              <a:t> </a:t>
            </a:r>
            <a:r>
              <a:rPr lang="vi-VN" sz="3200" i="1" dirty="0">
                <a:solidFill>
                  <a:srgbClr val="231F20"/>
                </a:solidFill>
                <a:effectLst/>
                <a:latin typeface="Times New Roman" panose="02020603050405020304" pitchFamily="18" charset="0"/>
                <a:ea typeface="Calibri" panose="020F0502020204030204" pitchFamily="34" charset="0"/>
              </a:rPr>
              <a:t>thuỷ</a:t>
            </a:r>
            <a:r>
              <a:rPr lang="vi-VN" sz="3200" i="1" spc="-60" dirty="0">
                <a:solidFill>
                  <a:srgbClr val="231F20"/>
                </a:solidFill>
                <a:effectLst/>
                <a:latin typeface="Times New Roman" panose="02020603050405020304" pitchFamily="18" charset="0"/>
                <a:ea typeface="Calibri" panose="020F0502020204030204" pitchFamily="34" charset="0"/>
              </a:rPr>
              <a:t> </a:t>
            </a:r>
            <a:r>
              <a:rPr lang="vi-VN" sz="3200" i="1" dirty="0">
                <a:solidFill>
                  <a:srgbClr val="231F20"/>
                </a:solidFill>
                <a:effectLst/>
                <a:latin typeface="Times New Roman" panose="02020603050405020304" pitchFamily="18" charset="0"/>
                <a:ea typeface="Calibri" panose="020F0502020204030204" pitchFamily="34" charset="0"/>
              </a:rPr>
              <a:t>triều,...</a:t>
            </a:r>
            <a:r>
              <a:rPr lang="vi-VN" sz="3200" dirty="0">
                <a:solidFill>
                  <a:srgbClr val="231F20"/>
                </a:solidFill>
                <a:effectLst/>
                <a:latin typeface="Times New Roman" panose="02020603050405020304" pitchFamily="18" charset="0"/>
                <a:ea typeface="Calibri" panose="020F0502020204030204" pitchFamily="34" charset="0"/>
              </a:rPr>
              <a:t>; động</a:t>
            </a:r>
            <a:r>
              <a:rPr lang="vi-VN" sz="3200" spc="-65" dirty="0">
                <a:solidFill>
                  <a:srgbClr val="231F20"/>
                </a:solidFill>
                <a:effectLst/>
                <a:latin typeface="Times New Roman" panose="02020603050405020304" pitchFamily="18" charset="0"/>
                <a:ea typeface="Calibri" panose="020F0502020204030204" pitchFamily="34" charset="0"/>
              </a:rPr>
              <a:t> </a:t>
            </a:r>
            <a:r>
              <a:rPr lang="vi-VN" sz="3200" dirty="0">
                <a:solidFill>
                  <a:srgbClr val="231F20"/>
                </a:solidFill>
                <a:effectLst/>
                <a:latin typeface="Times New Roman" panose="02020603050405020304" pitchFamily="18" charset="0"/>
                <a:ea typeface="Calibri" panose="020F0502020204030204" pitchFamily="34" charset="0"/>
              </a:rPr>
              <a:t>từ</a:t>
            </a:r>
            <a:r>
              <a:rPr lang="vi-VN" sz="3200" spc="-60" dirty="0">
                <a:solidFill>
                  <a:srgbClr val="231F20"/>
                </a:solidFill>
                <a:effectLst/>
                <a:latin typeface="Times New Roman" panose="02020603050405020304" pitchFamily="18" charset="0"/>
                <a:ea typeface="Calibri" panose="020F0502020204030204" pitchFamily="34" charset="0"/>
              </a:rPr>
              <a:t> </a:t>
            </a:r>
            <a:r>
              <a:rPr lang="vi-VN" sz="3200" dirty="0">
                <a:solidFill>
                  <a:srgbClr val="231F20"/>
                </a:solidFill>
                <a:effectLst/>
                <a:latin typeface="Times New Roman" panose="02020603050405020304" pitchFamily="18" charset="0"/>
                <a:ea typeface="Calibri" panose="020F0502020204030204" pitchFamily="34" charset="0"/>
              </a:rPr>
              <a:t>miêu</a:t>
            </a:r>
            <a:r>
              <a:rPr lang="vi-VN" sz="3200" spc="-60" dirty="0">
                <a:solidFill>
                  <a:srgbClr val="231F20"/>
                </a:solidFill>
                <a:effectLst/>
                <a:latin typeface="Times New Roman" panose="02020603050405020304" pitchFamily="18" charset="0"/>
                <a:ea typeface="Calibri" panose="020F0502020204030204" pitchFamily="34" charset="0"/>
              </a:rPr>
              <a:t> </a:t>
            </a:r>
            <a:r>
              <a:rPr lang="vi-VN" sz="3200" dirty="0">
                <a:solidFill>
                  <a:srgbClr val="231F20"/>
                </a:solidFill>
                <a:effectLst/>
                <a:latin typeface="Times New Roman" panose="02020603050405020304" pitchFamily="18" charset="0"/>
                <a:ea typeface="Calibri" panose="020F0502020204030204" pitchFamily="34" charset="0"/>
              </a:rPr>
              <a:t>tả</a:t>
            </a:r>
            <a:r>
              <a:rPr lang="vi-VN" sz="3200" spc="-60" dirty="0">
                <a:solidFill>
                  <a:srgbClr val="231F20"/>
                </a:solidFill>
                <a:effectLst/>
                <a:latin typeface="Times New Roman" panose="02020603050405020304" pitchFamily="18" charset="0"/>
                <a:ea typeface="Calibri" panose="020F0502020204030204" pitchFamily="34" charset="0"/>
              </a:rPr>
              <a:t> </a:t>
            </a:r>
            <a:r>
              <a:rPr lang="vi-VN" sz="3200" dirty="0">
                <a:solidFill>
                  <a:srgbClr val="231F20"/>
                </a:solidFill>
                <a:effectLst/>
                <a:latin typeface="Times New Roman" panose="02020603050405020304" pitchFamily="18" charset="0"/>
                <a:ea typeface="Calibri" panose="020F0502020204030204" pitchFamily="34" charset="0"/>
              </a:rPr>
              <a:t>hoạt</a:t>
            </a:r>
            <a:r>
              <a:rPr lang="vi-VN" sz="3200" spc="-65" dirty="0">
                <a:solidFill>
                  <a:srgbClr val="231F20"/>
                </a:solidFill>
                <a:effectLst/>
                <a:latin typeface="Times New Roman" panose="02020603050405020304" pitchFamily="18" charset="0"/>
                <a:ea typeface="Calibri" panose="020F0502020204030204" pitchFamily="34" charset="0"/>
              </a:rPr>
              <a:t> </a:t>
            </a:r>
            <a:r>
              <a:rPr lang="vi-VN" sz="3200" dirty="0">
                <a:solidFill>
                  <a:srgbClr val="231F20"/>
                </a:solidFill>
                <a:effectLst/>
                <a:latin typeface="Times New Roman" panose="02020603050405020304" pitchFamily="18" charset="0"/>
                <a:ea typeface="Calibri" panose="020F0502020204030204" pitchFamily="34" charset="0"/>
              </a:rPr>
              <a:t>động</a:t>
            </a:r>
            <a:r>
              <a:rPr lang="vi-VN" sz="3200" spc="-60" dirty="0">
                <a:solidFill>
                  <a:srgbClr val="231F20"/>
                </a:solidFill>
                <a:effectLst/>
                <a:latin typeface="Times New Roman" panose="02020603050405020304" pitchFamily="18" charset="0"/>
                <a:ea typeface="Calibri" panose="020F0502020204030204" pitchFamily="34" charset="0"/>
              </a:rPr>
              <a:t> </a:t>
            </a:r>
            <a:r>
              <a:rPr lang="vi-VN" sz="3200" dirty="0">
                <a:solidFill>
                  <a:srgbClr val="231F20"/>
                </a:solidFill>
                <a:effectLst/>
                <a:latin typeface="Times New Roman" panose="02020603050405020304" pitchFamily="18" charset="0"/>
                <a:ea typeface="Calibri" panose="020F0502020204030204" pitchFamily="34" charset="0"/>
              </a:rPr>
              <a:t>hoặc</a:t>
            </a:r>
            <a:r>
              <a:rPr lang="vi-VN" sz="3200" spc="-60" dirty="0">
                <a:solidFill>
                  <a:srgbClr val="231F20"/>
                </a:solidFill>
                <a:effectLst/>
                <a:latin typeface="Times New Roman" panose="02020603050405020304" pitchFamily="18" charset="0"/>
                <a:ea typeface="Calibri" panose="020F0502020204030204" pitchFamily="34" charset="0"/>
              </a:rPr>
              <a:t> </a:t>
            </a:r>
            <a:r>
              <a:rPr lang="vi-VN" sz="3200" dirty="0">
                <a:solidFill>
                  <a:srgbClr val="231F20"/>
                </a:solidFill>
                <a:effectLst/>
                <a:latin typeface="Times New Roman" panose="02020603050405020304" pitchFamily="18" charset="0"/>
                <a:ea typeface="Calibri" panose="020F0502020204030204" pitchFamily="34" charset="0"/>
              </a:rPr>
              <a:t>trạng</a:t>
            </a:r>
            <a:r>
              <a:rPr lang="vi-VN" sz="3200" spc="-290" dirty="0">
                <a:solidFill>
                  <a:srgbClr val="231F20"/>
                </a:solidFill>
                <a:effectLst/>
                <a:latin typeface="Times New Roman" panose="02020603050405020304" pitchFamily="18" charset="0"/>
                <a:ea typeface="Calibri" panose="020F0502020204030204" pitchFamily="34" charset="0"/>
              </a:rPr>
              <a:t> </a:t>
            </a:r>
            <a:r>
              <a:rPr lang="vi-VN" sz="3200" dirty="0" smtClean="0">
                <a:solidFill>
                  <a:srgbClr val="231F20"/>
                </a:solidFill>
                <a:effectLst/>
                <a:latin typeface="Times New Roman" panose="02020603050405020304" pitchFamily="18" charset="0"/>
                <a:ea typeface="Calibri" panose="020F0502020204030204" pitchFamily="34" charset="0"/>
              </a:rPr>
              <a:t>thái </a:t>
            </a:r>
            <a:r>
              <a:rPr lang="vi-VN" sz="3200" dirty="0">
                <a:solidFill>
                  <a:srgbClr val="231F20"/>
                </a:solidFill>
                <a:effectLst/>
                <a:latin typeface="Times New Roman" panose="02020603050405020304" pitchFamily="18" charset="0"/>
                <a:ea typeface="Calibri" panose="020F0502020204030204" pitchFamily="34" charset="0"/>
              </a:rPr>
              <a:t>như: </a:t>
            </a:r>
            <a:r>
              <a:rPr lang="vi-VN" sz="3200" i="1" dirty="0">
                <a:solidFill>
                  <a:srgbClr val="231F20"/>
                </a:solidFill>
                <a:effectLst/>
                <a:latin typeface="Times New Roman" panose="02020603050405020304" pitchFamily="18" charset="0"/>
                <a:ea typeface="Calibri" panose="020F0502020204030204" pitchFamily="34" charset="0"/>
              </a:rPr>
              <a:t>dịch chuyển, va chạm, trồi, dao động</a:t>
            </a:r>
            <a:r>
              <a:rPr lang="vi-VN" sz="3200" dirty="0">
                <a:solidFill>
                  <a:srgbClr val="231F20"/>
                </a:solidFill>
                <a:effectLst/>
                <a:latin typeface="Times New Roman" panose="02020603050405020304" pitchFamily="18" charset="0"/>
                <a:ea typeface="Calibri" panose="020F0502020204030204" pitchFamily="34" charset="0"/>
              </a:rPr>
              <a:t>,...; từ ngữ miêu tả trình tự như</a:t>
            </a:r>
            <a:r>
              <a:rPr lang="vi-VN" sz="3200" spc="5" dirty="0">
                <a:solidFill>
                  <a:srgbClr val="231F20"/>
                </a:solidFill>
                <a:effectLst/>
                <a:latin typeface="Times New Roman" panose="02020603050405020304" pitchFamily="18" charset="0"/>
                <a:ea typeface="Calibri" panose="020F0502020204030204" pitchFamily="34" charset="0"/>
              </a:rPr>
              <a:t> </a:t>
            </a:r>
            <a:r>
              <a:rPr lang="vi-VN" sz="3200" i="1" dirty="0">
                <a:solidFill>
                  <a:srgbClr val="231F20"/>
                </a:solidFill>
                <a:effectLst/>
                <a:latin typeface="Times New Roman" panose="02020603050405020304" pitchFamily="18" charset="0"/>
                <a:ea typeface="Calibri" panose="020F0502020204030204" pitchFamily="34" charset="0"/>
              </a:rPr>
              <a:t>đầu</a:t>
            </a:r>
            <a:r>
              <a:rPr lang="vi-VN" sz="3200" i="1" spc="-5" dirty="0">
                <a:solidFill>
                  <a:srgbClr val="231F20"/>
                </a:solidFill>
                <a:effectLst/>
                <a:latin typeface="Times New Roman" panose="02020603050405020304" pitchFamily="18" charset="0"/>
                <a:ea typeface="Calibri" panose="020F0502020204030204" pitchFamily="34" charset="0"/>
              </a:rPr>
              <a:t> </a:t>
            </a:r>
            <a:r>
              <a:rPr lang="vi-VN" sz="3200" i="1" dirty="0">
                <a:solidFill>
                  <a:srgbClr val="231F20"/>
                </a:solidFill>
                <a:effectLst/>
                <a:latin typeface="Times New Roman" panose="02020603050405020304" pitchFamily="18" charset="0"/>
                <a:ea typeface="Calibri" panose="020F0502020204030204" pitchFamily="34" charset="0"/>
              </a:rPr>
              <a:t>tiên, sau</a:t>
            </a:r>
            <a:r>
              <a:rPr lang="vi-VN" sz="3200" i="1" spc="-5" dirty="0">
                <a:solidFill>
                  <a:srgbClr val="231F20"/>
                </a:solidFill>
                <a:effectLst/>
                <a:latin typeface="Times New Roman" panose="02020603050405020304" pitchFamily="18" charset="0"/>
                <a:ea typeface="Calibri" panose="020F0502020204030204" pitchFamily="34" charset="0"/>
              </a:rPr>
              <a:t> </a:t>
            </a:r>
            <a:r>
              <a:rPr lang="vi-VN" sz="3200" i="1" dirty="0">
                <a:solidFill>
                  <a:srgbClr val="231F20"/>
                </a:solidFill>
                <a:effectLst/>
                <a:latin typeface="Times New Roman" panose="02020603050405020304" pitchFamily="18" charset="0"/>
                <a:ea typeface="Calibri" panose="020F0502020204030204" pitchFamily="34" charset="0"/>
              </a:rPr>
              <a:t>đó</a:t>
            </a:r>
            <a:r>
              <a:rPr lang="vi-VN" sz="3200" dirty="0">
                <a:solidFill>
                  <a:srgbClr val="231F20"/>
                </a:solidFill>
                <a:effectLst/>
                <a:latin typeface="Times New Roman" panose="02020603050405020304" pitchFamily="18" charset="0"/>
                <a:ea typeface="Calibri" panose="020F0502020204030204" pitchFamily="34" charset="0"/>
              </a:rPr>
              <a:t>,...</a:t>
            </a:r>
            <a:endParaRPr lang="en-US"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99106448"/>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ahyp="http://schemas.microsoft.com/office/drawing/2018/hyperlinkcolor" xmlns:a14="http://schemas.microsoft.com/office/drawing/2010/main" xmlns:a16="http://schemas.microsoft.com/office/drawing/2014/main" xmlns="">
      <p:transition spd="slow" advClick="0" advTm="1000">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934</Words>
  <Application>Microsoft Office PowerPoint</Application>
  <PresentationFormat>Widescreen</PresentationFormat>
  <Paragraphs>90</Paragraphs>
  <Slides>15</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맑은 고딕</vt:lpstr>
      <vt:lpstr>Arial</vt:lpstr>
      <vt:lpstr>Calibri</vt:lpstr>
      <vt:lpstr>Calibri Light</vt:lpstr>
      <vt:lpstr>等线</vt:lpstr>
      <vt:lpstr>Microsoft Sans Serif</vt:lpstr>
      <vt:lpstr>Times New Roman</vt:lpstr>
      <vt:lpstr>方正正黑简体</vt:lpstr>
      <vt:lpstr>Office Theme</vt:lpstr>
      <vt:lpstr>PowerPoint Presentation</vt:lpstr>
      <vt:lpstr>BÀI 2:  NHỮNG BÍ ẨN CỦA THẾ GIỚI TỰ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Nguyen</dc:creator>
  <cp:lastModifiedBy>Van Nguyen</cp:lastModifiedBy>
  <cp:revision>8</cp:revision>
  <dcterms:created xsi:type="dcterms:W3CDTF">2023-08-20T13:30:27Z</dcterms:created>
  <dcterms:modified xsi:type="dcterms:W3CDTF">2023-09-30T11:51:30Z</dcterms:modified>
</cp:coreProperties>
</file>